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5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47" d="100"/>
          <a:sy n="47" d="100"/>
        </p:scale>
        <p:origin x="82" y="-571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C8D4B8-F8EE-451E-8366-28B3DA99B690}" type="datetimeFigureOut">
              <a:rPr lang="en-US" smtClean="0"/>
              <a:t>11/11/2018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9F9DFF-433D-460A-B8D1-AF050FBEE42F}" type="slidenum">
              <a:rPr lang="en-US" smtClean="0"/>
              <a:t>‹#›</a:t>
            </a:fld>
            <a:endParaRPr lang="en-US"/>
          </a:p>
        </p:txBody>
      </p:sp>
    </p:spTree>
    <p:extLst>
      <p:ext uri="{BB962C8B-B14F-4D97-AF65-F5344CB8AC3E}">
        <p14:creationId xmlns:p14="http://schemas.microsoft.com/office/powerpoint/2010/main" val="4088657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2490262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7652625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187521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3743474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252E71-7A76-422D-8282-9D38C67480CF}"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731077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E252E71-7A76-422D-8282-9D38C67480CF}"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34790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E252E71-7A76-422D-8282-9D38C67480CF}" type="datetimeFigureOut">
              <a:rPr lang="en-US" smtClean="0"/>
              <a:t>11/11/2018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377582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E252E71-7A76-422D-8282-9D38C67480CF}" type="datetimeFigureOut">
              <a:rPr lang="en-US" smtClean="0"/>
              <a:t>11/11/2018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3451438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252E71-7A76-422D-8282-9D38C67480CF}" type="datetimeFigureOut">
              <a:rPr lang="en-US" smtClean="0"/>
              <a:t>11/11/2018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691236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8E252E71-7A76-422D-8282-9D38C67480CF}"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011555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8E252E71-7A76-422D-8282-9D38C67480CF}"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296576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8E252E71-7A76-422D-8282-9D38C67480CF}" type="datetimeFigureOut">
              <a:rPr lang="en-US" smtClean="0"/>
              <a:t>11/11/2018</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E5E05CA8-2AFD-4D59-BA98-74579576F818}" type="slidenum">
              <a:rPr lang="en-US" smtClean="0"/>
              <a:t>‹#›</a:t>
            </a:fld>
            <a:endParaRPr lang="en-US"/>
          </a:p>
        </p:txBody>
      </p:sp>
    </p:spTree>
    <p:extLst>
      <p:ext uri="{BB962C8B-B14F-4D97-AF65-F5344CB8AC3E}">
        <p14:creationId xmlns:p14="http://schemas.microsoft.com/office/powerpoint/2010/main" val="1429059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Rectangle 423">
            <a:extLst>
              <a:ext uri="{FF2B5EF4-FFF2-40B4-BE49-F238E27FC236}">
                <a16:creationId xmlns:a16="http://schemas.microsoft.com/office/drawing/2014/main" id="{77B59178-CC3F-460A-9AC0-79CD3978BBF3}"/>
              </a:ext>
            </a:extLst>
          </p:cNvPr>
          <p:cNvSpPr/>
          <p:nvPr/>
        </p:nvSpPr>
        <p:spPr>
          <a:xfrm>
            <a:off x="0" y="1"/>
            <a:ext cx="37871400" cy="1636670"/>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1" name="TextBox 420">
            <a:extLst>
              <a:ext uri="{FF2B5EF4-FFF2-40B4-BE49-F238E27FC236}">
                <a16:creationId xmlns:a16="http://schemas.microsoft.com/office/drawing/2014/main" id="{17BC2F5F-7D68-4256-B032-3BDF60A157FF}"/>
              </a:ext>
            </a:extLst>
          </p:cNvPr>
          <p:cNvSpPr txBox="1"/>
          <p:nvPr/>
        </p:nvSpPr>
        <p:spPr>
          <a:xfrm>
            <a:off x="7806170" y="20386"/>
            <a:ext cx="28278860" cy="1569660"/>
          </a:xfrm>
          <a:prstGeom prst="rect">
            <a:avLst/>
          </a:prstGeom>
          <a:solidFill>
            <a:srgbClr val="BF5600"/>
          </a:solidFill>
        </p:spPr>
        <p:txBody>
          <a:bodyPr wrap="square" rtlCol="0" anchor="ctr">
            <a:spAutoFit/>
          </a:bodyPr>
          <a:lstStyle/>
          <a:p>
            <a:pPr algn="ctr"/>
            <a:r>
              <a:rPr lang="en-US" sz="9600" dirty="0">
                <a:solidFill>
                  <a:schemeClr val="bg1"/>
                </a:solidFill>
              </a:rPr>
              <a:t>Design and Prototype of an Autonomous Shopping Cart</a:t>
            </a:r>
          </a:p>
        </p:txBody>
      </p:sp>
      <p:sp>
        <p:nvSpPr>
          <p:cNvPr id="422" name="TextBox 421">
            <a:extLst>
              <a:ext uri="{FF2B5EF4-FFF2-40B4-BE49-F238E27FC236}">
                <a16:creationId xmlns:a16="http://schemas.microsoft.com/office/drawing/2014/main" id="{B257DCE0-A726-4312-A8B9-0F38773FEE03}"/>
              </a:ext>
            </a:extLst>
          </p:cNvPr>
          <p:cNvSpPr txBox="1"/>
          <p:nvPr/>
        </p:nvSpPr>
        <p:spPr>
          <a:xfrm>
            <a:off x="7806170" y="1876857"/>
            <a:ext cx="28278860" cy="923330"/>
          </a:xfrm>
          <a:prstGeom prst="rect">
            <a:avLst/>
          </a:prstGeom>
          <a:noFill/>
        </p:spPr>
        <p:txBody>
          <a:bodyPr wrap="square" rtlCol="0">
            <a:spAutoFit/>
          </a:bodyPr>
          <a:lstStyle/>
          <a:p>
            <a:pPr algn="ctr"/>
            <a:r>
              <a:rPr lang="en-US" sz="5400" dirty="0"/>
              <a:t>Siddharth Kurwa, Cockrell School of Engineering, siddharth.kurwa@gmail.com, Fall 2018</a:t>
            </a:r>
          </a:p>
        </p:txBody>
      </p:sp>
      <p:pic>
        <p:nvPicPr>
          <p:cNvPr id="423" name="Picture 422">
            <a:extLst>
              <a:ext uri="{FF2B5EF4-FFF2-40B4-BE49-F238E27FC236}">
                <a16:creationId xmlns:a16="http://schemas.microsoft.com/office/drawing/2014/main" id="{F656E209-61F2-4A9E-BCC0-F47C05FC7FB4}"/>
              </a:ext>
            </a:extLst>
          </p:cNvPr>
          <p:cNvPicPr>
            <a:picLocks noChangeAspect="1"/>
          </p:cNvPicPr>
          <p:nvPr/>
        </p:nvPicPr>
        <p:blipFill>
          <a:blip r:embed="rId2"/>
          <a:stretch>
            <a:fillRect/>
          </a:stretch>
        </p:blipFill>
        <p:spPr>
          <a:xfrm>
            <a:off x="37871400" y="0"/>
            <a:ext cx="6019800" cy="1631629"/>
          </a:xfrm>
          <a:prstGeom prst="rect">
            <a:avLst/>
          </a:prstGeom>
          <a:solidFill>
            <a:srgbClr val="BF5600"/>
          </a:solidFill>
        </p:spPr>
      </p:pic>
      <p:sp>
        <p:nvSpPr>
          <p:cNvPr id="83" name="Rectangle 82">
            <a:extLst>
              <a:ext uri="{FF2B5EF4-FFF2-40B4-BE49-F238E27FC236}">
                <a16:creationId xmlns:a16="http://schemas.microsoft.com/office/drawing/2014/main" id="{18E78C3C-2AE2-48E0-A11A-8B56F6E735A5}"/>
              </a:ext>
            </a:extLst>
          </p:cNvPr>
          <p:cNvSpPr/>
          <p:nvPr/>
        </p:nvSpPr>
        <p:spPr>
          <a:xfrm>
            <a:off x="14732359" y="30122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Control System Architecture</a:t>
            </a:r>
          </a:p>
        </p:txBody>
      </p:sp>
      <p:sp>
        <p:nvSpPr>
          <p:cNvPr id="84" name="Rectangle 83">
            <a:extLst>
              <a:ext uri="{FF2B5EF4-FFF2-40B4-BE49-F238E27FC236}">
                <a16:creationId xmlns:a16="http://schemas.microsoft.com/office/drawing/2014/main" id="{18E78C3C-2AE2-48E0-A11A-8B56F6E735A5}"/>
              </a:ext>
            </a:extLst>
          </p:cNvPr>
          <p:cNvSpPr/>
          <p:nvPr/>
        </p:nvSpPr>
        <p:spPr>
          <a:xfrm>
            <a:off x="0" y="30122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Background</a:t>
            </a:r>
          </a:p>
        </p:txBody>
      </p:sp>
      <p:sp>
        <p:nvSpPr>
          <p:cNvPr id="85" name="Rectangle 84">
            <a:extLst>
              <a:ext uri="{FF2B5EF4-FFF2-40B4-BE49-F238E27FC236}">
                <a16:creationId xmlns:a16="http://schemas.microsoft.com/office/drawing/2014/main" id="{18E78C3C-2AE2-48E0-A11A-8B56F6E735A5}"/>
              </a:ext>
            </a:extLst>
          </p:cNvPr>
          <p:cNvSpPr/>
          <p:nvPr/>
        </p:nvSpPr>
        <p:spPr>
          <a:xfrm>
            <a:off x="29464718" y="30122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Obstacle Avoidance Logic</a:t>
            </a:r>
          </a:p>
        </p:txBody>
      </p:sp>
      <p:sp>
        <p:nvSpPr>
          <p:cNvPr id="88" name="Rectangle 87">
            <a:extLst>
              <a:ext uri="{FF2B5EF4-FFF2-40B4-BE49-F238E27FC236}">
                <a16:creationId xmlns:a16="http://schemas.microsoft.com/office/drawing/2014/main" id="{18E78C3C-2AE2-48E0-A11A-8B56F6E735A5}"/>
              </a:ext>
            </a:extLst>
          </p:cNvPr>
          <p:cNvSpPr/>
          <p:nvPr/>
        </p:nvSpPr>
        <p:spPr>
          <a:xfrm>
            <a:off x="14732359" y="20197295"/>
            <a:ext cx="14426482" cy="773622"/>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Distributed Computing over I</a:t>
            </a:r>
            <a:r>
              <a:rPr lang="en-US" sz="4400" baseline="30000" dirty="0">
                <a:solidFill>
                  <a:schemeClr val="bg1"/>
                </a:solidFill>
              </a:rPr>
              <a:t>2</a:t>
            </a:r>
            <a:r>
              <a:rPr lang="en-US" sz="4400" dirty="0">
                <a:solidFill>
                  <a:schemeClr val="bg1"/>
                </a:solidFill>
              </a:rPr>
              <a:t>C Network</a:t>
            </a:r>
          </a:p>
        </p:txBody>
      </p:sp>
      <p:grpSp>
        <p:nvGrpSpPr>
          <p:cNvPr id="106" name="Group 105">
            <a:extLst>
              <a:ext uri="{FF2B5EF4-FFF2-40B4-BE49-F238E27FC236}">
                <a16:creationId xmlns:a16="http://schemas.microsoft.com/office/drawing/2014/main" id="{B219E525-8517-453C-B884-34C775CB020E}"/>
              </a:ext>
            </a:extLst>
          </p:cNvPr>
          <p:cNvGrpSpPr/>
          <p:nvPr/>
        </p:nvGrpSpPr>
        <p:grpSpPr>
          <a:xfrm>
            <a:off x="16868934" y="4157628"/>
            <a:ext cx="10153330" cy="6307587"/>
            <a:chOff x="1915777" y="5792268"/>
            <a:chExt cx="10153330" cy="6307587"/>
          </a:xfrm>
          <a:noFill/>
        </p:grpSpPr>
        <p:cxnSp>
          <p:nvCxnSpPr>
            <p:cNvPr id="107" name="Straight Arrow Connector 106">
              <a:extLst>
                <a:ext uri="{FF2B5EF4-FFF2-40B4-BE49-F238E27FC236}">
                  <a16:creationId xmlns:a16="http://schemas.microsoft.com/office/drawing/2014/main" id="{033828FC-CA6F-45EC-B84E-7D726E8AB154}"/>
                </a:ext>
              </a:extLst>
            </p:cNvPr>
            <p:cNvCxnSpPr>
              <a:cxnSpLocks/>
              <a:stCxn id="138" idx="3"/>
              <a:endCxn id="108" idx="1"/>
            </p:cNvCxnSpPr>
            <p:nvPr/>
          </p:nvCxnSpPr>
          <p:spPr>
            <a:xfrm>
              <a:off x="8366065" y="7130336"/>
              <a:ext cx="496044" cy="6153"/>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8" name="Rectangle 107">
              <a:extLst>
                <a:ext uri="{FF2B5EF4-FFF2-40B4-BE49-F238E27FC236}">
                  <a16:creationId xmlns:a16="http://schemas.microsoft.com/office/drawing/2014/main" id="{F5C01E4B-A078-48D9-92A4-242CE50E8EB3}"/>
                </a:ext>
              </a:extLst>
            </p:cNvPr>
            <p:cNvSpPr/>
            <p:nvPr/>
          </p:nvSpPr>
          <p:spPr>
            <a:xfrm>
              <a:off x="8862109" y="6680449"/>
              <a:ext cx="1345858"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Left Motor</a:t>
              </a:r>
            </a:p>
          </p:txBody>
        </p:sp>
        <p:cxnSp>
          <p:nvCxnSpPr>
            <p:cNvPr id="109" name="Straight Arrow Connector 108">
              <a:extLst>
                <a:ext uri="{FF2B5EF4-FFF2-40B4-BE49-F238E27FC236}">
                  <a16:creationId xmlns:a16="http://schemas.microsoft.com/office/drawing/2014/main" id="{819FE377-1A31-4144-B580-D3ED9BFC203A}"/>
                </a:ext>
              </a:extLst>
            </p:cNvPr>
            <p:cNvCxnSpPr>
              <a:cxnSpLocks/>
              <a:stCxn id="108" idx="3"/>
              <a:endCxn id="145" idx="2"/>
            </p:cNvCxnSpPr>
            <p:nvPr/>
          </p:nvCxnSpPr>
          <p:spPr>
            <a:xfrm flipV="1">
              <a:off x="10207967" y="7132363"/>
              <a:ext cx="462913" cy="4126"/>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Connector: Elbow 50">
              <a:extLst>
                <a:ext uri="{FF2B5EF4-FFF2-40B4-BE49-F238E27FC236}">
                  <a16:creationId xmlns:a16="http://schemas.microsoft.com/office/drawing/2014/main" id="{1C42F640-D5E5-4B8D-843F-CC78A5D9BA72}"/>
                </a:ext>
              </a:extLst>
            </p:cNvPr>
            <p:cNvCxnSpPr>
              <a:cxnSpLocks/>
              <a:stCxn id="108" idx="3"/>
              <a:endCxn id="111" idx="3"/>
            </p:cNvCxnSpPr>
            <p:nvPr/>
          </p:nvCxnSpPr>
          <p:spPr>
            <a:xfrm flipH="1">
              <a:off x="9305127" y="7136489"/>
              <a:ext cx="902840" cy="1170415"/>
            </a:xfrm>
            <a:prstGeom prst="bentConnector3">
              <a:avLst>
                <a:gd name="adj1" fmla="val -25320"/>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211B81E8-6318-41F1-B431-6652B4E73DC1}"/>
                </a:ext>
              </a:extLst>
            </p:cNvPr>
            <p:cNvSpPr/>
            <p:nvPr/>
          </p:nvSpPr>
          <p:spPr>
            <a:xfrm>
              <a:off x="7723398" y="7850864"/>
              <a:ext cx="1581729"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Encoder Feedback</a:t>
              </a:r>
            </a:p>
          </p:txBody>
        </p:sp>
        <p:cxnSp>
          <p:nvCxnSpPr>
            <p:cNvPr id="112" name="Connector: Elbow 52">
              <a:extLst>
                <a:ext uri="{FF2B5EF4-FFF2-40B4-BE49-F238E27FC236}">
                  <a16:creationId xmlns:a16="http://schemas.microsoft.com/office/drawing/2014/main" id="{D5218CB5-19EE-467D-9401-085F1FFFF9D9}"/>
                </a:ext>
              </a:extLst>
            </p:cNvPr>
            <p:cNvCxnSpPr>
              <a:cxnSpLocks/>
              <a:stCxn id="111" idx="1"/>
              <a:endCxn id="132" idx="4"/>
            </p:cNvCxnSpPr>
            <p:nvPr/>
          </p:nvCxnSpPr>
          <p:spPr>
            <a:xfrm rot="10800000">
              <a:off x="6153400" y="7496862"/>
              <a:ext cx="1569998" cy="810042"/>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365733DB-83F7-4191-9C90-F54DDE7E7C85}"/>
                </a:ext>
              </a:extLst>
            </p:cNvPr>
            <p:cNvSpPr/>
            <p:nvPr/>
          </p:nvSpPr>
          <p:spPr>
            <a:xfrm>
              <a:off x="6951144" y="8970629"/>
              <a:ext cx="1345858"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PID</a:t>
              </a:r>
            </a:p>
          </p:txBody>
        </p:sp>
        <p:cxnSp>
          <p:nvCxnSpPr>
            <p:cNvPr id="114" name="Straight Arrow Connector 113">
              <a:extLst>
                <a:ext uri="{FF2B5EF4-FFF2-40B4-BE49-F238E27FC236}">
                  <a16:creationId xmlns:a16="http://schemas.microsoft.com/office/drawing/2014/main" id="{9B6D84F0-D7F6-4D1A-BB40-D28187EFFE68}"/>
                </a:ext>
              </a:extLst>
            </p:cNvPr>
            <p:cNvCxnSpPr>
              <a:cxnSpLocks/>
              <a:stCxn id="113" idx="3"/>
              <a:endCxn id="115" idx="1"/>
            </p:cNvCxnSpPr>
            <p:nvPr/>
          </p:nvCxnSpPr>
          <p:spPr>
            <a:xfrm flipV="1">
              <a:off x="8297002" y="9421837"/>
              <a:ext cx="503565" cy="4832"/>
            </a:xfrm>
            <a:prstGeom prst="straightConnector1">
              <a:avLst/>
            </a:prstGeom>
            <a:grpFill/>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Rectangle 114">
              <a:extLst>
                <a:ext uri="{FF2B5EF4-FFF2-40B4-BE49-F238E27FC236}">
                  <a16:creationId xmlns:a16="http://schemas.microsoft.com/office/drawing/2014/main" id="{89FAB73C-9B45-4546-9DC5-7ED7470A2DA2}"/>
                </a:ext>
              </a:extLst>
            </p:cNvPr>
            <p:cNvSpPr/>
            <p:nvPr/>
          </p:nvSpPr>
          <p:spPr>
            <a:xfrm>
              <a:off x="8800567" y="8965797"/>
              <a:ext cx="1345858"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Right Motor</a:t>
              </a:r>
            </a:p>
          </p:txBody>
        </p:sp>
        <p:cxnSp>
          <p:nvCxnSpPr>
            <p:cNvPr id="116" name="Connector: Elbow 56">
              <a:extLst>
                <a:ext uri="{FF2B5EF4-FFF2-40B4-BE49-F238E27FC236}">
                  <a16:creationId xmlns:a16="http://schemas.microsoft.com/office/drawing/2014/main" id="{10F05E20-4080-49EF-A129-721A6CA705A2}"/>
                </a:ext>
              </a:extLst>
            </p:cNvPr>
            <p:cNvCxnSpPr>
              <a:cxnSpLocks/>
              <a:stCxn id="115" idx="3"/>
              <a:endCxn id="117" idx="3"/>
            </p:cNvCxnSpPr>
            <p:nvPr/>
          </p:nvCxnSpPr>
          <p:spPr>
            <a:xfrm flipH="1">
              <a:off x="9305127" y="9421837"/>
              <a:ext cx="841298" cy="1108647"/>
            </a:xfrm>
            <a:prstGeom prst="bentConnector3">
              <a:avLst>
                <a:gd name="adj1" fmla="val -10425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8E52AB97-90E0-45CA-BFD2-92E5BF0030FB}"/>
                </a:ext>
              </a:extLst>
            </p:cNvPr>
            <p:cNvSpPr/>
            <p:nvPr/>
          </p:nvSpPr>
          <p:spPr>
            <a:xfrm>
              <a:off x="7723398" y="10074444"/>
              <a:ext cx="1581729"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Encoder Feedback</a:t>
              </a:r>
            </a:p>
          </p:txBody>
        </p:sp>
        <p:cxnSp>
          <p:nvCxnSpPr>
            <p:cNvPr id="118" name="Connector: Elbow 58">
              <a:extLst>
                <a:ext uri="{FF2B5EF4-FFF2-40B4-BE49-F238E27FC236}">
                  <a16:creationId xmlns:a16="http://schemas.microsoft.com/office/drawing/2014/main" id="{832BDDEB-C10B-45D5-8FF1-11F686EDB6B1}"/>
                </a:ext>
              </a:extLst>
            </p:cNvPr>
            <p:cNvCxnSpPr>
              <a:cxnSpLocks/>
              <a:stCxn id="117" idx="1"/>
              <a:endCxn id="141" idx="4"/>
            </p:cNvCxnSpPr>
            <p:nvPr/>
          </p:nvCxnSpPr>
          <p:spPr>
            <a:xfrm rot="10800000">
              <a:off x="6153400" y="9786036"/>
              <a:ext cx="1569998" cy="744448"/>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Connector: Elbow 60">
              <a:extLst>
                <a:ext uri="{FF2B5EF4-FFF2-40B4-BE49-F238E27FC236}">
                  <a16:creationId xmlns:a16="http://schemas.microsoft.com/office/drawing/2014/main" id="{A6DDF1BA-8679-4E96-A576-5F4BEF7AE094}"/>
                </a:ext>
              </a:extLst>
            </p:cNvPr>
            <p:cNvCxnSpPr>
              <a:cxnSpLocks/>
              <a:stCxn id="115" idx="3"/>
              <a:endCxn id="145" idx="4"/>
            </p:cNvCxnSpPr>
            <p:nvPr/>
          </p:nvCxnSpPr>
          <p:spPr>
            <a:xfrm flipV="1">
              <a:off x="10146425" y="7490823"/>
              <a:ext cx="880003" cy="1931014"/>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20" name="Group 119">
              <a:extLst>
                <a:ext uri="{FF2B5EF4-FFF2-40B4-BE49-F238E27FC236}">
                  <a16:creationId xmlns:a16="http://schemas.microsoft.com/office/drawing/2014/main" id="{FB63DA0D-0E06-41B3-A50E-910ACDD59760}"/>
                </a:ext>
              </a:extLst>
            </p:cNvPr>
            <p:cNvGrpSpPr/>
            <p:nvPr/>
          </p:nvGrpSpPr>
          <p:grpSpPr>
            <a:xfrm>
              <a:off x="10149587" y="6490655"/>
              <a:ext cx="1552946" cy="1435263"/>
              <a:chOff x="10148769" y="6659619"/>
              <a:chExt cx="1552946" cy="1435263"/>
            </a:xfrm>
            <a:grpFill/>
          </p:grpSpPr>
          <p:grpSp>
            <p:nvGrpSpPr>
              <p:cNvPr id="143" name="Group 142">
                <a:extLst>
                  <a:ext uri="{FF2B5EF4-FFF2-40B4-BE49-F238E27FC236}">
                    <a16:creationId xmlns:a16="http://schemas.microsoft.com/office/drawing/2014/main" id="{2A69C02D-0453-47B8-857E-81E9B1696D32}"/>
                  </a:ext>
                </a:extLst>
              </p:cNvPr>
              <p:cNvGrpSpPr/>
              <p:nvPr/>
            </p:nvGrpSpPr>
            <p:grpSpPr>
              <a:xfrm>
                <a:off x="10355857" y="6854733"/>
                <a:ext cx="1345858" cy="1240149"/>
                <a:chOff x="9569990" y="6823971"/>
                <a:chExt cx="1345858" cy="1240149"/>
              </a:xfrm>
              <a:grpFill/>
            </p:grpSpPr>
            <p:sp>
              <p:nvSpPr>
                <p:cNvPr id="145" name="Flowchart: Summing Junction 144">
                  <a:extLst>
                    <a:ext uri="{FF2B5EF4-FFF2-40B4-BE49-F238E27FC236}">
                      <a16:creationId xmlns:a16="http://schemas.microsoft.com/office/drawing/2014/main" id="{14F76641-C25E-4679-8599-FE17EC65508E}"/>
                    </a:ext>
                  </a:extLst>
                </p:cNvPr>
                <p:cNvSpPr/>
                <p:nvPr/>
              </p:nvSpPr>
              <p:spPr>
                <a:xfrm>
                  <a:off x="9884195" y="6912104"/>
                  <a:ext cx="711096" cy="716921"/>
                </a:xfrm>
                <a:prstGeom prst="flowChartSummingJunction">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46" name="Rectangle 145">
                  <a:extLst>
                    <a:ext uri="{FF2B5EF4-FFF2-40B4-BE49-F238E27FC236}">
                      <a16:creationId xmlns:a16="http://schemas.microsoft.com/office/drawing/2014/main" id="{1F0E49E8-3912-46CE-93EF-3FCA6ADEBC6D}"/>
                    </a:ext>
                  </a:extLst>
                </p:cNvPr>
                <p:cNvSpPr/>
                <p:nvPr/>
              </p:nvSpPr>
              <p:spPr>
                <a:xfrm>
                  <a:off x="9569990" y="6823971"/>
                  <a:ext cx="1345858" cy="12401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sp>
            <p:nvSpPr>
              <p:cNvPr id="144" name="Rectangle 143">
                <a:extLst>
                  <a:ext uri="{FF2B5EF4-FFF2-40B4-BE49-F238E27FC236}">
                    <a16:creationId xmlns:a16="http://schemas.microsoft.com/office/drawing/2014/main" id="{EE3C30F0-BBE6-4F11-A234-0A0C076311CC}"/>
                  </a:ext>
                </a:extLst>
              </p:cNvPr>
              <p:cNvSpPr/>
              <p:nvPr/>
            </p:nvSpPr>
            <p:spPr>
              <a:xfrm>
                <a:off x="10148769" y="6659619"/>
                <a:ext cx="1345858" cy="12401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sp>
          <p:nvSpPr>
            <p:cNvPr id="121" name="Rectangle 120">
              <a:extLst>
                <a:ext uri="{FF2B5EF4-FFF2-40B4-BE49-F238E27FC236}">
                  <a16:creationId xmlns:a16="http://schemas.microsoft.com/office/drawing/2014/main" id="{395C6707-9219-4163-A086-6AAF2A90462D}"/>
                </a:ext>
              </a:extLst>
            </p:cNvPr>
            <p:cNvSpPr/>
            <p:nvPr/>
          </p:nvSpPr>
          <p:spPr>
            <a:xfrm>
              <a:off x="10353499" y="6301398"/>
              <a:ext cx="1345858" cy="12401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cxnSp>
          <p:nvCxnSpPr>
            <p:cNvPr id="123" name="Connector: Elbow 65">
              <a:extLst>
                <a:ext uri="{FF2B5EF4-FFF2-40B4-BE49-F238E27FC236}">
                  <a16:creationId xmlns:a16="http://schemas.microsoft.com/office/drawing/2014/main" id="{3224D01D-ED35-4943-9F8C-F3A3460371B3}"/>
                </a:ext>
              </a:extLst>
            </p:cNvPr>
            <p:cNvCxnSpPr>
              <a:cxnSpLocks/>
              <a:stCxn id="145" idx="6"/>
              <a:endCxn id="124" idx="3"/>
            </p:cNvCxnSpPr>
            <p:nvPr/>
          </p:nvCxnSpPr>
          <p:spPr>
            <a:xfrm flipH="1">
              <a:off x="9274865" y="7132363"/>
              <a:ext cx="2107111" cy="4511452"/>
            </a:xfrm>
            <a:prstGeom prst="bentConnector3">
              <a:avLst>
                <a:gd name="adj1" fmla="val -10849"/>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4" name="Rectangle 123">
              <a:extLst>
                <a:ext uri="{FF2B5EF4-FFF2-40B4-BE49-F238E27FC236}">
                  <a16:creationId xmlns:a16="http://schemas.microsoft.com/office/drawing/2014/main" id="{B2C2B399-CEC6-4FC2-8C1C-F681AD57904F}"/>
                </a:ext>
              </a:extLst>
            </p:cNvPr>
            <p:cNvSpPr/>
            <p:nvPr/>
          </p:nvSpPr>
          <p:spPr>
            <a:xfrm>
              <a:off x="7693136" y="11187775"/>
              <a:ext cx="1581729"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Gyro Feedback</a:t>
              </a:r>
            </a:p>
          </p:txBody>
        </p:sp>
        <p:cxnSp>
          <p:nvCxnSpPr>
            <p:cNvPr id="125" name="Connector: Elbow 67">
              <a:extLst>
                <a:ext uri="{FF2B5EF4-FFF2-40B4-BE49-F238E27FC236}">
                  <a16:creationId xmlns:a16="http://schemas.microsoft.com/office/drawing/2014/main" id="{04611482-DE38-4BCC-9C80-53140CAF07AD}"/>
                </a:ext>
              </a:extLst>
            </p:cNvPr>
            <p:cNvCxnSpPr>
              <a:cxnSpLocks/>
              <a:stCxn id="124" idx="1"/>
              <a:endCxn id="122" idx="2"/>
            </p:cNvCxnSpPr>
            <p:nvPr/>
          </p:nvCxnSpPr>
          <p:spPr>
            <a:xfrm rot="10800000">
              <a:off x="5052638" y="8707463"/>
              <a:ext cx="2640499" cy="2936353"/>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Connector: Elbow 68">
              <a:extLst>
                <a:ext uri="{FF2B5EF4-FFF2-40B4-BE49-F238E27FC236}">
                  <a16:creationId xmlns:a16="http://schemas.microsoft.com/office/drawing/2014/main" id="{01C6CFD4-BD23-4DF4-B9A6-9FB2CD4F25A3}"/>
                </a:ext>
              </a:extLst>
            </p:cNvPr>
            <p:cNvCxnSpPr>
              <a:cxnSpLocks/>
              <a:stCxn id="122" idx="3"/>
              <a:endCxn id="132" idx="2"/>
            </p:cNvCxnSpPr>
            <p:nvPr/>
          </p:nvCxnSpPr>
          <p:spPr>
            <a:xfrm flipH="1" flipV="1">
              <a:off x="5797852" y="7132961"/>
              <a:ext cx="45650" cy="1121305"/>
            </a:xfrm>
            <a:prstGeom prst="bentConnector5">
              <a:avLst>
                <a:gd name="adj1" fmla="val 695476"/>
                <a:gd name="adj2" fmla="val 56678"/>
                <a:gd name="adj3" fmla="val 70009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Connector: Elbow 69">
              <a:extLst>
                <a:ext uri="{FF2B5EF4-FFF2-40B4-BE49-F238E27FC236}">
                  <a16:creationId xmlns:a16="http://schemas.microsoft.com/office/drawing/2014/main" id="{920FA760-7631-4718-9CA2-41B846A8784B}"/>
                </a:ext>
              </a:extLst>
            </p:cNvPr>
            <p:cNvCxnSpPr>
              <a:cxnSpLocks/>
              <a:stCxn id="122" idx="3"/>
              <a:endCxn id="141" idx="2"/>
            </p:cNvCxnSpPr>
            <p:nvPr/>
          </p:nvCxnSpPr>
          <p:spPr>
            <a:xfrm flipH="1">
              <a:off x="5797852" y="8254266"/>
              <a:ext cx="45650" cy="1167571"/>
            </a:xfrm>
            <a:prstGeom prst="bentConnector5">
              <a:avLst>
                <a:gd name="adj1" fmla="val 682331"/>
                <a:gd name="adj2" fmla="val 53811"/>
                <a:gd name="adj3" fmla="val 682765"/>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8" name="Rectangle 127">
              <a:extLst>
                <a:ext uri="{FF2B5EF4-FFF2-40B4-BE49-F238E27FC236}">
                  <a16:creationId xmlns:a16="http://schemas.microsoft.com/office/drawing/2014/main" id="{986A4921-6AD4-4335-BD42-8DEF3B00FCA9}"/>
                </a:ext>
              </a:extLst>
            </p:cNvPr>
            <p:cNvSpPr/>
            <p:nvPr/>
          </p:nvSpPr>
          <p:spPr>
            <a:xfrm>
              <a:off x="1915777" y="7590223"/>
              <a:ext cx="1923828" cy="1328083"/>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Proximity Sensor Array</a:t>
              </a:r>
            </a:p>
          </p:txBody>
        </p:sp>
        <p:cxnSp>
          <p:nvCxnSpPr>
            <p:cNvPr id="129" name="Straight Arrow Connector 128">
              <a:extLst>
                <a:ext uri="{FF2B5EF4-FFF2-40B4-BE49-F238E27FC236}">
                  <a16:creationId xmlns:a16="http://schemas.microsoft.com/office/drawing/2014/main" id="{E15743D2-BAE7-4127-982C-E6BF37741503}"/>
                </a:ext>
              </a:extLst>
            </p:cNvPr>
            <p:cNvCxnSpPr>
              <a:cxnSpLocks/>
              <a:stCxn id="128" idx="3"/>
              <a:endCxn id="122" idx="1"/>
            </p:cNvCxnSpPr>
            <p:nvPr/>
          </p:nvCxnSpPr>
          <p:spPr>
            <a:xfrm>
              <a:off x="3839605" y="8254265"/>
              <a:ext cx="422167" cy="1"/>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0" name="Rectangle 129">
              <a:extLst>
                <a:ext uri="{FF2B5EF4-FFF2-40B4-BE49-F238E27FC236}">
                  <a16:creationId xmlns:a16="http://schemas.microsoft.com/office/drawing/2014/main" id="{79FEBF38-FA2A-4DAB-8A35-BF97916BEF70}"/>
                </a:ext>
              </a:extLst>
            </p:cNvPr>
            <p:cNvSpPr/>
            <p:nvPr/>
          </p:nvSpPr>
          <p:spPr>
            <a:xfrm>
              <a:off x="9983749" y="5792268"/>
              <a:ext cx="2085358" cy="566044"/>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Disturbance</a:t>
              </a:r>
            </a:p>
          </p:txBody>
        </p:sp>
        <p:cxnSp>
          <p:nvCxnSpPr>
            <p:cNvPr id="131" name="Straight Arrow Connector 130">
              <a:extLst>
                <a:ext uri="{FF2B5EF4-FFF2-40B4-BE49-F238E27FC236}">
                  <a16:creationId xmlns:a16="http://schemas.microsoft.com/office/drawing/2014/main" id="{45021A1D-FBE4-4B50-9656-C12F08D6A12B}"/>
                </a:ext>
              </a:extLst>
            </p:cNvPr>
            <p:cNvCxnSpPr>
              <a:cxnSpLocks/>
              <a:stCxn id="130" idx="2"/>
              <a:endCxn id="145" idx="0"/>
            </p:cNvCxnSpPr>
            <p:nvPr/>
          </p:nvCxnSpPr>
          <p:spPr>
            <a:xfrm>
              <a:off x="11026428" y="6358312"/>
              <a:ext cx="0" cy="415590"/>
            </a:xfrm>
            <a:prstGeom prst="straightConnector1">
              <a:avLst/>
            </a:prstGeom>
            <a:grpFill/>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2" name="Flowchart: Summing Junction 131">
              <a:extLst>
                <a:ext uri="{FF2B5EF4-FFF2-40B4-BE49-F238E27FC236}">
                  <a16:creationId xmlns:a16="http://schemas.microsoft.com/office/drawing/2014/main" id="{B394CB77-C7B8-49B9-BD90-3228B0D38D9B}"/>
                </a:ext>
              </a:extLst>
            </p:cNvPr>
            <p:cNvSpPr/>
            <p:nvPr/>
          </p:nvSpPr>
          <p:spPr>
            <a:xfrm>
              <a:off x="5797852" y="6769060"/>
              <a:ext cx="711096" cy="727802"/>
            </a:xfrm>
            <a:prstGeom prst="flowChartSummingJunction">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33" name="Rectangle 132">
              <a:extLst>
                <a:ext uri="{FF2B5EF4-FFF2-40B4-BE49-F238E27FC236}">
                  <a16:creationId xmlns:a16="http://schemas.microsoft.com/office/drawing/2014/main" id="{7ED001A5-349A-4A4B-8D89-6A1E2C027EFC}"/>
                </a:ext>
              </a:extLst>
            </p:cNvPr>
            <p:cNvSpPr/>
            <p:nvPr/>
          </p:nvSpPr>
          <p:spPr>
            <a:xfrm>
              <a:off x="5287161" y="6500611"/>
              <a:ext cx="1345858" cy="121980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
          <p:nvSpPr>
            <p:cNvPr id="134" name="Rectangle 133">
              <a:extLst>
                <a:ext uri="{FF2B5EF4-FFF2-40B4-BE49-F238E27FC236}">
                  <a16:creationId xmlns:a16="http://schemas.microsoft.com/office/drawing/2014/main" id="{ADAD161A-1CCC-4FB1-A086-DD64FAEB3E84}"/>
                </a:ext>
              </a:extLst>
            </p:cNvPr>
            <p:cNvSpPr/>
            <p:nvPr/>
          </p:nvSpPr>
          <p:spPr>
            <a:xfrm>
              <a:off x="5489027" y="6698752"/>
              <a:ext cx="1345858" cy="1240149"/>
            </a:xfrm>
            <a:prstGeom prst="rect">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nvGrpSpPr>
            <p:cNvPr id="135" name="Group 134">
              <a:extLst>
                <a:ext uri="{FF2B5EF4-FFF2-40B4-BE49-F238E27FC236}">
                  <a16:creationId xmlns:a16="http://schemas.microsoft.com/office/drawing/2014/main" id="{20769CA0-357A-4B03-BF82-0377F62F4DC7}"/>
                </a:ext>
              </a:extLst>
            </p:cNvPr>
            <p:cNvGrpSpPr/>
            <p:nvPr/>
          </p:nvGrpSpPr>
          <p:grpSpPr>
            <a:xfrm>
              <a:off x="5289689" y="8959743"/>
              <a:ext cx="1530407" cy="1261075"/>
              <a:chOff x="5289689" y="8742027"/>
              <a:chExt cx="1530407" cy="1261075"/>
            </a:xfrm>
            <a:grpFill/>
          </p:grpSpPr>
          <p:grpSp>
            <p:nvGrpSpPr>
              <p:cNvPr id="139" name="Group 138">
                <a:extLst>
                  <a:ext uri="{FF2B5EF4-FFF2-40B4-BE49-F238E27FC236}">
                    <a16:creationId xmlns:a16="http://schemas.microsoft.com/office/drawing/2014/main" id="{6A89630D-F244-41DC-A269-1B1F70E3DE22}"/>
                  </a:ext>
                </a:extLst>
              </p:cNvPr>
              <p:cNvGrpSpPr/>
              <p:nvPr/>
            </p:nvGrpSpPr>
            <p:grpSpPr>
              <a:xfrm>
                <a:off x="5289689" y="8742027"/>
                <a:ext cx="1345858" cy="897747"/>
                <a:chOff x="5289689" y="8742027"/>
                <a:chExt cx="1345858" cy="897747"/>
              </a:xfrm>
              <a:grpFill/>
            </p:grpSpPr>
            <p:sp>
              <p:nvSpPr>
                <p:cNvPr id="141" name="Flowchart: Summing Junction 140">
                  <a:extLst>
                    <a:ext uri="{FF2B5EF4-FFF2-40B4-BE49-F238E27FC236}">
                      <a16:creationId xmlns:a16="http://schemas.microsoft.com/office/drawing/2014/main" id="{C298EC49-BF20-4637-9A72-80428F963B88}"/>
                    </a:ext>
                  </a:extLst>
                </p:cNvPr>
                <p:cNvSpPr/>
                <p:nvPr/>
              </p:nvSpPr>
              <p:spPr>
                <a:xfrm>
                  <a:off x="5797852" y="8839922"/>
                  <a:ext cx="711096" cy="728398"/>
                </a:xfrm>
                <a:prstGeom prst="flowChartSummingJunction">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42" name="Rectangle 141">
                  <a:extLst>
                    <a:ext uri="{FF2B5EF4-FFF2-40B4-BE49-F238E27FC236}">
                      <a16:creationId xmlns:a16="http://schemas.microsoft.com/office/drawing/2014/main" id="{BC9335B5-141F-4D9E-8A82-1B3445FBF987}"/>
                    </a:ext>
                  </a:extLst>
                </p:cNvPr>
                <p:cNvSpPr/>
                <p:nvPr/>
              </p:nvSpPr>
              <p:spPr>
                <a:xfrm>
                  <a:off x="5289689" y="8742027"/>
                  <a:ext cx="1345858" cy="8977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sp>
            <p:nvSpPr>
              <p:cNvPr id="140" name="Rectangle 139">
                <a:extLst>
                  <a:ext uri="{FF2B5EF4-FFF2-40B4-BE49-F238E27FC236}">
                    <a16:creationId xmlns:a16="http://schemas.microsoft.com/office/drawing/2014/main" id="{01267147-B1C2-482D-B575-C53E12EEFD81}"/>
                  </a:ext>
                </a:extLst>
              </p:cNvPr>
              <p:cNvSpPr/>
              <p:nvPr/>
            </p:nvSpPr>
            <p:spPr>
              <a:xfrm>
                <a:off x="5474238" y="8762953"/>
                <a:ext cx="1345858" cy="12401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cxnSp>
          <p:nvCxnSpPr>
            <p:cNvPr id="136" name="Straight Arrow Connector 135">
              <a:extLst>
                <a:ext uri="{FF2B5EF4-FFF2-40B4-BE49-F238E27FC236}">
                  <a16:creationId xmlns:a16="http://schemas.microsoft.com/office/drawing/2014/main" id="{07608CB8-8551-4980-AD67-1CE286022AD2}"/>
                </a:ext>
              </a:extLst>
            </p:cNvPr>
            <p:cNvCxnSpPr>
              <a:cxnSpLocks/>
              <a:stCxn id="141" idx="6"/>
              <a:endCxn id="113" idx="1"/>
            </p:cNvCxnSpPr>
            <p:nvPr/>
          </p:nvCxnSpPr>
          <p:spPr>
            <a:xfrm>
              <a:off x="6508948" y="9421837"/>
              <a:ext cx="442196" cy="4832"/>
            </a:xfrm>
            <a:prstGeom prst="straightConnector1">
              <a:avLst/>
            </a:prstGeom>
            <a:grpFill/>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0BE35431-C647-4266-A6C0-BAD3B8BE4D6C}"/>
                </a:ext>
              </a:extLst>
            </p:cNvPr>
            <p:cNvCxnSpPr>
              <a:cxnSpLocks/>
              <a:stCxn id="132" idx="6"/>
              <a:endCxn id="138" idx="1"/>
            </p:cNvCxnSpPr>
            <p:nvPr/>
          </p:nvCxnSpPr>
          <p:spPr>
            <a:xfrm flipV="1">
              <a:off x="6508948" y="7130336"/>
              <a:ext cx="511259" cy="2625"/>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8" name="Rectangle 137">
              <a:extLst>
                <a:ext uri="{FF2B5EF4-FFF2-40B4-BE49-F238E27FC236}">
                  <a16:creationId xmlns:a16="http://schemas.microsoft.com/office/drawing/2014/main" id="{409298E8-8CB0-4FF7-8BD7-10DDFBDB31E5}"/>
                </a:ext>
              </a:extLst>
            </p:cNvPr>
            <p:cNvSpPr/>
            <p:nvPr/>
          </p:nvSpPr>
          <p:spPr>
            <a:xfrm>
              <a:off x="7020207" y="6674296"/>
              <a:ext cx="1345858"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PID</a:t>
              </a:r>
            </a:p>
          </p:txBody>
        </p:sp>
        <p:sp>
          <p:nvSpPr>
            <p:cNvPr id="122" name="Rectangle 121">
              <a:extLst>
                <a:ext uri="{FF2B5EF4-FFF2-40B4-BE49-F238E27FC236}">
                  <a16:creationId xmlns:a16="http://schemas.microsoft.com/office/drawing/2014/main" id="{05D44CF2-1224-40FC-949F-ED37FBFB2D82}"/>
                </a:ext>
              </a:extLst>
            </p:cNvPr>
            <p:cNvSpPr/>
            <p:nvPr/>
          </p:nvSpPr>
          <p:spPr>
            <a:xfrm>
              <a:off x="4261772" y="7801069"/>
              <a:ext cx="1581730" cy="90639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Setpoint Selector</a:t>
              </a:r>
            </a:p>
          </p:txBody>
        </p:sp>
      </p:grpSp>
      <p:sp>
        <p:nvSpPr>
          <p:cNvPr id="147" name="Rectangle 146">
            <a:extLst>
              <a:ext uri="{FF2B5EF4-FFF2-40B4-BE49-F238E27FC236}">
                <a16:creationId xmlns:a16="http://schemas.microsoft.com/office/drawing/2014/main" id="{18E78C3C-2AE2-48E0-A11A-8B56F6E735A5}"/>
              </a:ext>
            </a:extLst>
          </p:cNvPr>
          <p:cNvSpPr/>
          <p:nvPr/>
        </p:nvSpPr>
        <p:spPr>
          <a:xfrm>
            <a:off x="0" y="59535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Project Goals</a:t>
            </a:r>
          </a:p>
        </p:txBody>
      </p:sp>
      <p:sp>
        <p:nvSpPr>
          <p:cNvPr id="148" name="Rectangle 147">
            <a:extLst>
              <a:ext uri="{FF2B5EF4-FFF2-40B4-BE49-F238E27FC236}">
                <a16:creationId xmlns:a16="http://schemas.microsoft.com/office/drawing/2014/main" id="{18E78C3C-2AE2-48E0-A11A-8B56F6E735A5}"/>
              </a:ext>
            </a:extLst>
          </p:cNvPr>
          <p:cNvSpPr/>
          <p:nvPr/>
        </p:nvSpPr>
        <p:spPr>
          <a:xfrm>
            <a:off x="0" y="11475228"/>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Mechanical Design</a:t>
            </a:r>
          </a:p>
        </p:txBody>
      </p:sp>
      <p:sp>
        <p:nvSpPr>
          <p:cNvPr id="149" name="Rectangle 148">
            <a:extLst>
              <a:ext uri="{FF2B5EF4-FFF2-40B4-BE49-F238E27FC236}">
                <a16:creationId xmlns:a16="http://schemas.microsoft.com/office/drawing/2014/main" id="{18E78C3C-2AE2-48E0-A11A-8B56F6E735A5}"/>
              </a:ext>
            </a:extLst>
          </p:cNvPr>
          <p:cNvSpPr/>
          <p:nvPr/>
        </p:nvSpPr>
        <p:spPr>
          <a:xfrm>
            <a:off x="29464718" y="28654655"/>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Further Information</a:t>
            </a:r>
          </a:p>
        </p:txBody>
      </p:sp>
      <p:sp>
        <p:nvSpPr>
          <p:cNvPr id="9" name="TextBox 8"/>
          <p:cNvSpPr txBox="1"/>
          <p:nvPr/>
        </p:nvSpPr>
        <p:spPr>
          <a:xfrm>
            <a:off x="29464718" y="29647825"/>
            <a:ext cx="14426482" cy="954107"/>
          </a:xfrm>
          <a:prstGeom prst="rect">
            <a:avLst/>
          </a:prstGeom>
          <a:noFill/>
        </p:spPr>
        <p:txBody>
          <a:bodyPr wrap="square" rtlCol="0">
            <a:spAutoFit/>
          </a:bodyPr>
          <a:lstStyle/>
          <a:p>
            <a:r>
              <a:rPr lang="en-US" sz="2800" dirty="0"/>
              <a:t>CAD, source code, BOM, documentation: 	https://github.com/skurwa/smart-cart</a:t>
            </a:r>
          </a:p>
          <a:p>
            <a:r>
              <a:rPr lang="en-US" sz="2800" dirty="0"/>
              <a:t>To learn more about Sid: 							https://skurwa.github.io</a:t>
            </a:r>
          </a:p>
        </p:txBody>
      </p:sp>
      <p:sp>
        <p:nvSpPr>
          <p:cNvPr id="150" name="Rectangle 149">
            <a:extLst>
              <a:ext uri="{FF2B5EF4-FFF2-40B4-BE49-F238E27FC236}">
                <a16:creationId xmlns:a16="http://schemas.microsoft.com/office/drawing/2014/main" id="{18E78C3C-2AE2-48E0-A11A-8B56F6E735A5}"/>
              </a:ext>
            </a:extLst>
          </p:cNvPr>
          <p:cNvSpPr/>
          <p:nvPr/>
        </p:nvSpPr>
        <p:spPr>
          <a:xfrm>
            <a:off x="29464718" y="26538608"/>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Acknowledgements</a:t>
            </a:r>
          </a:p>
        </p:txBody>
      </p:sp>
      <p:sp>
        <p:nvSpPr>
          <p:cNvPr id="151" name="TextBox 150"/>
          <p:cNvSpPr txBox="1"/>
          <p:nvPr/>
        </p:nvSpPr>
        <p:spPr>
          <a:xfrm>
            <a:off x="29464718" y="27535914"/>
            <a:ext cx="14426482" cy="954107"/>
          </a:xfrm>
          <a:prstGeom prst="rect">
            <a:avLst/>
          </a:prstGeom>
          <a:noFill/>
        </p:spPr>
        <p:txBody>
          <a:bodyPr wrap="square" rtlCol="0">
            <a:spAutoFit/>
          </a:bodyPr>
          <a:lstStyle/>
          <a:p>
            <a:r>
              <a:rPr lang="en-US" sz="2800" dirty="0"/>
              <a:t>I deeply appreciate Dr. Carolyn </a:t>
            </a:r>
            <a:r>
              <a:rPr lang="en-US" sz="2800" dirty="0" err="1"/>
              <a:t>Seepersad’s</a:t>
            </a:r>
            <a:r>
              <a:rPr lang="en-US" sz="2800" dirty="0"/>
              <a:t> support of this project. Her advice and feedback were beneficial to the completion of this project.</a:t>
            </a:r>
          </a:p>
        </p:txBody>
      </p:sp>
      <p:sp>
        <p:nvSpPr>
          <p:cNvPr id="152" name="Rectangle 151">
            <a:extLst>
              <a:ext uri="{FF2B5EF4-FFF2-40B4-BE49-F238E27FC236}">
                <a16:creationId xmlns:a16="http://schemas.microsoft.com/office/drawing/2014/main" id="{18E78C3C-2AE2-48E0-A11A-8B56F6E735A5}"/>
              </a:ext>
            </a:extLst>
          </p:cNvPr>
          <p:cNvSpPr/>
          <p:nvPr/>
        </p:nvSpPr>
        <p:spPr>
          <a:xfrm>
            <a:off x="29464718" y="1671799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Conclusions and Future Work</a:t>
            </a:r>
          </a:p>
        </p:txBody>
      </p:sp>
      <p:grpSp>
        <p:nvGrpSpPr>
          <p:cNvPr id="250" name="Group 249"/>
          <p:cNvGrpSpPr/>
          <p:nvPr/>
        </p:nvGrpSpPr>
        <p:grpSpPr>
          <a:xfrm>
            <a:off x="29976357" y="4253919"/>
            <a:ext cx="13403204" cy="7763693"/>
            <a:chOff x="29935374" y="4123113"/>
            <a:chExt cx="13403204" cy="7763693"/>
          </a:xfrm>
        </p:grpSpPr>
        <p:pic>
          <p:nvPicPr>
            <p:cNvPr id="192" name="Picture 191"/>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rot="5400000">
              <a:off x="38218232" y="7754777"/>
              <a:ext cx="3003550" cy="3327401"/>
            </a:xfrm>
            <a:prstGeom prst="rect">
              <a:avLst/>
            </a:prstGeom>
          </p:spPr>
        </p:pic>
        <p:pic>
          <p:nvPicPr>
            <p:cNvPr id="172" name="Picture 171"/>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rot="16200000">
              <a:off x="30819911" y="5028903"/>
              <a:ext cx="3003550" cy="3327400"/>
            </a:xfrm>
            <a:prstGeom prst="rect">
              <a:avLst/>
            </a:prstGeom>
          </p:spPr>
        </p:pic>
        <p:grpSp>
          <p:nvGrpSpPr>
            <p:cNvPr id="18" name="Group 17"/>
            <p:cNvGrpSpPr/>
            <p:nvPr/>
          </p:nvGrpSpPr>
          <p:grpSpPr>
            <a:xfrm>
              <a:off x="29935374" y="8546768"/>
              <a:ext cx="5771197" cy="3327400"/>
              <a:chOff x="31396198" y="8527268"/>
              <a:chExt cx="5771197" cy="3327400"/>
            </a:xfrm>
          </p:grpSpPr>
          <p:pic>
            <p:nvPicPr>
              <p:cNvPr id="10" name="Picture 9"/>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a:off x="31396198" y="8527268"/>
                <a:ext cx="3003550" cy="3327400"/>
              </a:xfrm>
              <a:prstGeom prst="rect">
                <a:avLst/>
              </a:prstGeom>
            </p:spPr>
          </p:pic>
          <p:cxnSp>
            <p:nvCxnSpPr>
              <p:cNvPr id="12" name="Straight Connector 11"/>
              <p:cNvCxnSpPr/>
              <p:nvPr/>
            </p:nvCxnSpPr>
            <p:spPr>
              <a:xfrm>
                <a:off x="34386095" y="8757385"/>
                <a:ext cx="2781300" cy="0"/>
              </a:xfrm>
              <a:prstGeom prst="line">
                <a:avLst/>
              </a:prstGeom>
              <a:ln w="76200">
                <a:solidFill>
                  <a:srgbClr val="7030A0"/>
                </a:solidFill>
                <a:prstDash val="dash"/>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a:off x="34386095" y="10195150"/>
                <a:ext cx="2781300" cy="0"/>
              </a:xfrm>
              <a:prstGeom prst="line">
                <a:avLst/>
              </a:prstGeom>
              <a:ln w="76200">
                <a:solidFill>
                  <a:srgbClr val="7030A0"/>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p:nvCxnSpPr>
            <p:spPr>
              <a:xfrm>
                <a:off x="34386095" y="11633425"/>
                <a:ext cx="2781300" cy="0"/>
              </a:xfrm>
              <a:prstGeom prst="line">
                <a:avLst/>
              </a:prstGeom>
              <a:ln w="76200">
                <a:solidFill>
                  <a:srgbClr val="7030A0"/>
                </a:solidFill>
                <a:prstDash val="dash"/>
                <a:headEnd type="oval"/>
              </a:ln>
            </p:spPr>
            <p:style>
              <a:lnRef idx="1">
                <a:schemeClr val="accent1"/>
              </a:lnRef>
              <a:fillRef idx="0">
                <a:schemeClr val="accent1"/>
              </a:fillRef>
              <a:effectRef idx="0">
                <a:schemeClr val="accent1"/>
              </a:effectRef>
              <a:fontRef idx="minor">
                <a:schemeClr val="tx1"/>
              </a:fontRef>
            </p:style>
          </p:cxnSp>
        </p:grpSp>
        <p:sp>
          <p:nvSpPr>
            <p:cNvPr id="20" name="Bent Arrow 19"/>
            <p:cNvSpPr/>
            <p:nvPr/>
          </p:nvSpPr>
          <p:spPr>
            <a:xfrm rot="16200000" flipV="1">
              <a:off x="31521719" y="9292340"/>
              <a:ext cx="1028856" cy="1075809"/>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a:solidFill>
                    <a:prstClr val="white"/>
                  </a:solidFill>
                </a:rPr>
                <a:t>2</a:t>
              </a:r>
              <a:endParaRPr lang="en-US" dirty="0">
                <a:solidFill>
                  <a:schemeClr val="tx1"/>
                </a:solidFill>
              </a:endParaRPr>
            </a:p>
          </p:txBody>
        </p:sp>
        <p:sp>
          <p:nvSpPr>
            <p:cNvPr id="162" name="Bent Arrow 161"/>
            <p:cNvSpPr/>
            <p:nvPr/>
          </p:nvSpPr>
          <p:spPr>
            <a:xfrm>
              <a:off x="32204261" y="5635644"/>
              <a:ext cx="1028856" cy="10758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prstClr val="white"/>
                  </a:solidFill>
                </a:rPr>
                <a:t>4</a:t>
              </a:r>
              <a:endParaRPr lang="en-US" dirty="0">
                <a:solidFill>
                  <a:schemeClr val="tx1"/>
                </a:solidFill>
              </a:endParaRPr>
            </a:p>
          </p:txBody>
        </p:sp>
        <p:sp>
          <p:nvSpPr>
            <p:cNvPr id="170" name="Right Arrow 169"/>
            <p:cNvSpPr/>
            <p:nvPr/>
          </p:nvSpPr>
          <p:spPr>
            <a:xfrm rot="16200000">
              <a:off x="31626470" y="7389128"/>
              <a:ext cx="1405713"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2800" dirty="0">
                  <a:solidFill>
                    <a:prstClr val="white"/>
                  </a:solidFill>
                </a:rPr>
                <a:t>3</a:t>
              </a:r>
              <a:endParaRPr lang="en-US" dirty="0"/>
            </a:p>
          </p:txBody>
        </p:sp>
        <p:grpSp>
          <p:nvGrpSpPr>
            <p:cNvPr id="182" name="Group 181"/>
            <p:cNvGrpSpPr/>
            <p:nvPr/>
          </p:nvGrpSpPr>
          <p:grpSpPr>
            <a:xfrm rot="5400000">
              <a:off x="36058841" y="5398190"/>
              <a:ext cx="5553704" cy="3003550"/>
              <a:chOff x="30021170" y="6301431"/>
              <a:chExt cx="5553703" cy="3003550"/>
            </a:xfrm>
          </p:grpSpPr>
          <p:pic>
            <p:nvPicPr>
              <p:cNvPr id="183" name="Picture 182"/>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rot="16200000">
                <a:off x="30183095" y="6139506"/>
                <a:ext cx="3003550" cy="3327400"/>
              </a:xfrm>
              <a:prstGeom prst="rect">
                <a:avLst/>
              </a:prstGeom>
            </p:spPr>
          </p:pic>
          <p:cxnSp>
            <p:nvCxnSpPr>
              <p:cNvPr id="184" name="Straight Connector 183"/>
              <p:cNvCxnSpPr/>
              <p:nvPr/>
            </p:nvCxnSpPr>
            <p:spPr>
              <a:xfrm rot="16200000" flipH="1">
                <a:off x="34313774" y="7876597"/>
                <a:ext cx="5946" cy="2516253"/>
              </a:xfrm>
              <a:prstGeom prst="line">
                <a:avLst/>
              </a:prstGeom>
              <a:ln w="76200">
                <a:solidFill>
                  <a:srgbClr val="7030A0"/>
                </a:solidFill>
                <a:prstDash val="dash"/>
                <a:headEnd type="oval"/>
                <a:tailEnd type="triangle"/>
              </a:ln>
            </p:spPr>
            <p:style>
              <a:lnRef idx="1">
                <a:schemeClr val="accent1"/>
              </a:lnRef>
              <a:fillRef idx="0">
                <a:schemeClr val="accent1"/>
              </a:fillRef>
              <a:effectRef idx="0">
                <a:schemeClr val="accent1"/>
              </a:effectRef>
              <a:fontRef idx="minor">
                <a:schemeClr val="tx1"/>
              </a:fontRef>
            </p:style>
          </p:cxnSp>
        </p:grpSp>
        <p:sp>
          <p:nvSpPr>
            <p:cNvPr id="187" name="Right Arrow 186"/>
            <p:cNvSpPr/>
            <p:nvPr/>
          </p:nvSpPr>
          <p:spPr>
            <a:xfrm>
              <a:off x="34282743" y="5532020"/>
              <a:ext cx="4290077"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5</a:t>
              </a:r>
            </a:p>
          </p:txBody>
        </p:sp>
        <p:sp>
          <p:nvSpPr>
            <p:cNvPr id="188" name="Bent Arrow 187"/>
            <p:cNvSpPr/>
            <p:nvPr/>
          </p:nvSpPr>
          <p:spPr>
            <a:xfrm rot="5400000">
              <a:off x="38770466" y="5622543"/>
              <a:ext cx="1028856" cy="10758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a:solidFill>
                    <a:schemeClr val="bg1"/>
                  </a:solidFill>
                </a:rPr>
                <a:t>6</a:t>
              </a:r>
            </a:p>
          </p:txBody>
        </p:sp>
        <p:sp>
          <p:nvSpPr>
            <p:cNvPr id="189" name="Right Arrow 188"/>
            <p:cNvSpPr/>
            <p:nvPr/>
          </p:nvSpPr>
          <p:spPr>
            <a:xfrm>
              <a:off x="29971482" y="9955675"/>
              <a:ext cx="1264364"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1</a:t>
              </a:r>
            </a:p>
          </p:txBody>
        </p:sp>
        <p:sp>
          <p:nvSpPr>
            <p:cNvPr id="190" name="Bent Arrow 189"/>
            <p:cNvSpPr/>
            <p:nvPr/>
          </p:nvSpPr>
          <p:spPr>
            <a:xfrm rot="10800000" flipH="1">
              <a:off x="39501054" y="9418478"/>
              <a:ext cx="1075812" cy="10758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endParaRPr>
            </a:p>
          </p:txBody>
        </p:sp>
        <p:cxnSp>
          <p:nvCxnSpPr>
            <p:cNvPr id="197" name="Straight Connector 196"/>
            <p:cNvCxnSpPr/>
            <p:nvPr/>
          </p:nvCxnSpPr>
          <p:spPr>
            <a:xfrm flipV="1">
              <a:off x="33764383" y="8006768"/>
              <a:ext cx="2497292" cy="8117"/>
            </a:xfrm>
            <a:prstGeom prst="line">
              <a:avLst/>
            </a:prstGeom>
            <a:ln w="76200">
              <a:solidFill>
                <a:srgbClr val="7030A0"/>
              </a:solidFill>
              <a:prstDash val="dash"/>
              <a:headEnd type="oval"/>
              <a:tailEnd type="triangle"/>
            </a:ln>
          </p:spPr>
          <p:style>
            <a:lnRef idx="1">
              <a:schemeClr val="accent1"/>
            </a:lnRef>
            <a:fillRef idx="0">
              <a:schemeClr val="accent1"/>
            </a:fillRef>
            <a:effectRef idx="0">
              <a:schemeClr val="accent1"/>
            </a:effectRef>
            <a:fontRef idx="minor">
              <a:schemeClr val="tx1"/>
            </a:fontRef>
          </p:style>
        </p:cxnSp>
        <p:sp>
          <p:nvSpPr>
            <p:cNvPr id="202" name="Right Arrow 201"/>
            <p:cNvSpPr/>
            <p:nvPr/>
          </p:nvSpPr>
          <p:spPr>
            <a:xfrm rot="5400000">
              <a:off x="38936079" y="8299163"/>
              <a:ext cx="1405713"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a:t>7</a:t>
              </a:r>
            </a:p>
          </p:txBody>
        </p:sp>
        <p:sp>
          <p:nvSpPr>
            <p:cNvPr id="203" name="Right Arrow 202"/>
            <p:cNvSpPr/>
            <p:nvPr/>
          </p:nvSpPr>
          <p:spPr>
            <a:xfrm>
              <a:off x="41932865" y="9984703"/>
              <a:ext cx="1405713"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9</a:t>
              </a:r>
            </a:p>
          </p:txBody>
        </p:sp>
        <p:cxnSp>
          <p:nvCxnSpPr>
            <p:cNvPr id="204" name="Straight Connector 203"/>
            <p:cNvCxnSpPr/>
            <p:nvPr/>
          </p:nvCxnSpPr>
          <p:spPr>
            <a:xfrm flipV="1">
              <a:off x="35948354" y="8114054"/>
              <a:ext cx="2497292" cy="8117"/>
            </a:xfrm>
            <a:prstGeom prst="line">
              <a:avLst/>
            </a:prstGeom>
            <a:ln w="76200">
              <a:solidFill>
                <a:srgbClr val="7030A0"/>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35440140" y="8086337"/>
              <a:ext cx="1971423" cy="380046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Obstacle</a:t>
              </a:r>
            </a:p>
          </p:txBody>
        </p:sp>
        <p:sp>
          <p:nvSpPr>
            <p:cNvPr id="36" name="TextBox 35"/>
            <p:cNvSpPr txBox="1"/>
            <p:nvPr/>
          </p:nvSpPr>
          <p:spPr>
            <a:xfrm>
              <a:off x="39912779" y="9643253"/>
              <a:ext cx="401612" cy="523220"/>
            </a:xfrm>
            <a:prstGeom prst="rect">
              <a:avLst/>
            </a:prstGeom>
            <a:noFill/>
          </p:spPr>
          <p:txBody>
            <a:bodyPr wrap="square" rtlCol="0">
              <a:spAutoFit/>
            </a:bodyPr>
            <a:lstStyle/>
            <a:p>
              <a:r>
                <a:rPr lang="en-US" sz="2800" dirty="0">
                  <a:solidFill>
                    <a:prstClr val="white"/>
                  </a:solidFill>
                </a:rPr>
                <a:t>8</a:t>
              </a:r>
              <a:endParaRPr lang="en-US" dirty="0"/>
            </a:p>
          </p:txBody>
        </p:sp>
      </p:grpSp>
      <p:grpSp>
        <p:nvGrpSpPr>
          <p:cNvPr id="247" name="Group 246"/>
          <p:cNvGrpSpPr/>
          <p:nvPr/>
        </p:nvGrpSpPr>
        <p:grpSpPr>
          <a:xfrm>
            <a:off x="15196609" y="21441673"/>
            <a:ext cx="13497980" cy="7826236"/>
            <a:chOff x="15120141" y="20699733"/>
            <a:chExt cx="13497980" cy="7826236"/>
          </a:xfrm>
        </p:grpSpPr>
        <p:grpSp>
          <p:nvGrpSpPr>
            <p:cNvPr id="245" name="Group 244"/>
            <p:cNvGrpSpPr/>
            <p:nvPr/>
          </p:nvGrpSpPr>
          <p:grpSpPr>
            <a:xfrm>
              <a:off x="15120141" y="20699733"/>
              <a:ext cx="13497980" cy="7826236"/>
              <a:chOff x="15120141" y="20699733"/>
              <a:chExt cx="13497980" cy="7826236"/>
            </a:xfrm>
          </p:grpSpPr>
          <p:grpSp>
            <p:nvGrpSpPr>
              <p:cNvPr id="89" name="Group 88"/>
              <p:cNvGrpSpPr/>
              <p:nvPr/>
            </p:nvGrpSpPr>
            <p:grpSpPr>
              <a:xfrm>
                <a:off x="15120141" y="20699733"/>
                <a:ext cx="13497980" cy="7826236"/>
                <a:chOff x="15155701" y="19289618"/>
                <a:chExt cx="13497980" cy="7826236"/>
              </a:xfrm>
              <a:noFill/>
            </p:grpSpPr>
            <p:sp>
              <p:nvSpPr>
                <p:cNvPr id="90" name="Rectangle 89">
                  <a:extLst>
                    <a:ext uri="{FF2B5EF4-FFF2-40B4-BE49-F238E27FC236}">
                      <a16:creationId xmlns:a16="http://schemas.microsoft.com/office/drawing/2014/main" id="{07612142-C992-4859-8988-B551DF51A65B}"/>
                    </a:ext>
                  </a:extLst>
                </p:cNvPr>
                <p:cNvSpPr/>
                <p:nvPr/>
              </p:nvSpPr>
              <p:spPr>
                <a:xfrm>
                  <a:off x="19985666" y="22396072"/>
                  <a:ext cx="3919863" cy="1527459"/>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PID controller,</a:t>
                  </a:r>
                </a:p>
                <a:p>
                  <a:pPr algn="ctr"/>
                  <a:r>
                    <a:rPr lang="en-US" sz="2800" dirty="0">
                      <a:solidFill>
                        <a:schemeClr val="tx1"/>
                      </a:solidFill>
                    </a:rPr>
                    <a:t>Arduino Mega (master),</a:t>
                  </a:r>
                </a:p>
                <a:p>
                  <a:pPr algn="ctr"/>
                  <a:r>
                    <a:rPr lang="en-US" sz="2800" dirty="0">
                      <a:solidFill>
                        <a:schemeClr val="tx1"/>
                      </a:solidFill>
                    </a:rPr>
                    <a:t>Polling at 50 Hz</a:t>
                  </a:r>
                </a:p>
              </p:txBody>
            </p:sp>
            <p:sp>
              <p:nvSpPr>
                <p:cNvPr id="91" name="Rectangle 90">
                  <a:extLst>
                    <a:ext uri="{FF2B5EF4-FFF2-40B4-BE49-F238E27FC236}">
                      <a16:creationId xmlns:a16="http://schemas.microsoft.com/office/drawing/2014/main" id="{A47ED761-D65F-4A0D-9403-017418AA4BC1}"/>
                    </a:ext>
                  </a:extLst>
                </p:cNvPr>
                <p:cNvSpPr/>
                <p:nvPr/>
              </p:nvSpPr>
              <p:spPr>
                <a:xfrm>
                  <a:off x="23823716" y="25233778"/>
                  <a:ext cx="4829965" cy="1882076"/>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Right wheel velocity measurement and motor drive, </a:t>
                  </a:r>
                </a:p>
                <a:p>
                  <a:pPr algn="ctr"/>
                  <a:r>
                    <a:rPr lang="en-US" sz="2800" dirty="0">
                      <a:solidFill>
                        <a:schemeClr val="tx1"/>
                      </a:solidFill>
                    </a:rPr>
                    <a:t>Arduino Nano (slave)</a:t>
                  </a:r>
                </a:p>
                <a:p>
                  <a:pPr algn="ctr"/>
                  <a:r>
                    <a:rPr lang="en-US" sz="2800" dirty="0">
                      <a:solidFill>
                        <a:schemeClr val="tx1"/>
                      </a:solidFill>
                    </a:rPr>
                    <a:t>Interrupt-based</a:t>
                  </a:r>
                </a:p>
              </p:txBody>
            </p:sp>
            <p:sp>
              <p:nvSpPr>
                <p:cNvPr id="92" name="Rectangle 91">
                  <a:extLst>
                    <a:ext uri="{FF2B5EF4-FFF2-40B4-BE49-F238E27FC236}">
                      <a16:creationId xmlns:a16="http://schemas.microsoft.com/office/drawing/2014/main" id="{64DFFA56-D065-464A-9155-CB44D28855FB}"/>
                    </a:ext>
                  </a:extLst>
                </p:cNvPr>
                <p:cNvSpPr/>
                <p:nvPr/>
              </p:nvSpPr>
              <p:spPr>
                <a:xfrm>
                  <a:off x="15155701" y="25233778"/>
                  <a:ext cx="4829965" cy="1879863"/>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Left wheel velocity measurement and motor drive, </a:t>
                  </a:r>
                </a:p>
                <a:p>
                  <a:pPr algn="ctr"/>
                  <a:r>
                    <a:rPr lang="en-US" sz="2800" dirty="0">
                      <a:solidFill>
                        <a:schemeClr val="tx1"/>
                      </a:solidFill>
                    </a:rPr>
                    <a:t>Arduino Nano (slave),</a:t>
                  </a:r>
                </a:p>
                <a:p>
                  <a:pPr algn="ctr"/>
                  <a:r>
                    <a:rPr lang="en-US" sz="2800" dirty="0">
                      <a:solidFill>
                        <a:schemeClr val="tx1"/>
                      </a:solidFill>
                    </a:rPr>
                    <a:t>Interrupt-based</a:t>
                  </a:r>
                </a:p>
              </p:txBody>
            </p:sp>
            <p:sp>
              <p:nvSpPr>
                <p:cNvPr id="93" name="Rectangle 92">
                  <a:extLst>
                    <a:ext uri="{FF2B5EF4-FFF2-40B4-BE49-F238E27FC236}">
                      <a16:creationId xmlns:a16="http://schemas.microsoft.com/office/drawing/2014/main" id="{5D5AB4DE-3DF5-482E-9F4E-E1A3286B46D0}"/>
                    </a:ext>
                  </a:extLst>
                </p:cNvPr>
                <p:cNvSpPr/>
                <p:nvPr/>
              </p:nvSpPr>
              <p:spPr>
                <a:xfrm>
                  <a:off x="19358510" y="19289618"/>
                  <a:ext cx="5092362" cy="1867459"/>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Proximity sensor measurement and </a:t>
                  </a:r>
                  <a:r>
                    <a:rPr lang="en-US" sz="2800" dirty="0" err="1">
                      <a:solidFill>
                        <a:schemeClr val="tx1"/>
                      </a:solidFill>
                    </a:rPr>
                    <a:t>setpoint</a:t>
                  </a:r>
                  <a:r>
                    <a:rPr lang="en-US" sz="2800" dirty="0">
                      <a:solidFill>
                        <a:schemeClr val="tx1"/>
                      </a:solidFill>
                    </a:rPr>
                    <a:t> determination, </a:t>
                  </a:r>
                </a:p>
                <a:p>
                  <a:pPr algn="ctr"/>
                  <a:r>
                    <a:rPr lang="en-US" sz="2800" dirty="0">
                      <a:solidFill>
                        <a:schemeClr val="tx1"/>
                      </a:solidFill>
                    </a:rPr>
                    <a:t>Arduino Nano (slave),</a:t>
                  </a:r>
                </a:p>
                <a:p>
                  <a:pPr algn="ctr"/>
                  <a:r>
                    <a:rPr lang="en-US" sz="2800" dirty="0">
                      <a:solidFill>
                        <a:schemeClr val="tx1"/>
                      </a:solidFill>
                    </a:rPr>
                    <a:t>Polling at 4 Hz</a:t>
                  </a:r>
                </a:p>
              </p:txBody>
            </p:sp>
            <p:sp>
              <p:nvSpPr>
                <p:cNvPr id="94" name="TextBox 93">
                  <a:extLst>
                    <a:ext uri="{FF2B5EF4-FFF2-40B4-BE49-F238E27FC236}">
                      <a16:creationId xmlns:a16="http://schemas.microsoft.com/office/drawing/2014/main" id="{1CDEE492-15DA-4091-8E76-70F7E432847E}"/>
                    </a:ext>
                  </a:extLst>
                </p:cNvPr>
                <p:cNvSpPr txBox="1"/>
                <p:nvPr/>
              </p:nvSpPr>
              <p:spPr>
                <a:xfrm>
                  <a:off x="22008922" y="21267697"/>
                  <a:ext cx="2494830" cy="954107"/>
                </a:xfrm>
                <a:prstGeom prst="rect">
                  <a:avLst/>
                </a:prstGeom>
                <a:grpFill/>
                <a:ln>
                  <a:noFill/>
                </a:ln>
              </p:spPr>
              <p:txBody>
                <a:bodyPr wrap="square" rtlCol="0" anchor="ctr">
                  <a:spAutoFit/>
                </a:bodyPr>
                <a:lstStyle/>
                <a:p>
                  <a:pPr algn="ctr"/>
                  <a:r>
                    <a:rPr lang="en-US" sz="2800" dirty="0"/>
                    <a:t>Wheel velocity </a:t>
                  </a:r>
                  <a:r>
                    <a:rPr lang="en-US" sz="2800" dirty="0" err="1"/>
                    <a:t>setpoints</a:t>
                  </a:r>
                  <a:endParaRPr lang="en-US" sz="2800" dirty="0"/>
                </a:p>
              </p:txBody>
            </p:sp>
            <p:sp>
              <p:nvSpPr>
                <p:cNvPr id="95" name="TextBox 94">
                  <a:extLst>
                    <a:ext uri="{FF2B5EF4-FFF2-40B4-BE49-F238E27FC236}">
                      <a16:creationId xmlns:a16="http://schemas.microsoft.com/office/drawing/2014/main" id="{DEF194D8-C014-4DFE-B4F5-81E2ADA5D1D3}"/>
                    </a:ext>
                  </a:extLst>
                </p:cNvPr>
                <p:cNvSpPr txBox="1"/>
                <p:nvPr/>
              </p:nvSpPr>
              <p:spPr>
                <a:xfrm>
                  <a:off x="23837169" y="23564277"/>
                  <a:ext cx="2875648" cy="954107"/>
                </a:xfrm>
                <a:prstGeom prst="rect">
                  <a:avLst/>
                </a:prstGeom>
                <a:grpFill/>
                <a:ln>
                  <a:noFill/>
                </a:ln>
              </p:spPr>
              <p:txBody>
                <a:bodyPr wrap="square" rtlCol="0" anchor="ctr">
                  <a:spAutoFit/>
                </a:bodyPr>
                <a:lstStyle/>
                <a:p>
                  <a:pPr algn="ctr"/>
                  <a:r>
                    <a:rPr lang="en-US" sz="2800" dirty="0"/>
                    <a:t>Measured</a:t>
                  </a:r>
                </a:p>
                <a:p>
                  <a:pPr algn="ctr"/>
                  <a:r>
                    <a:rPr lang="en-US" sz="2800" dirty="0"/>
                    <a:t>velocity</a:t>
                  </a:r>
                </a:p>
              </p:txBody>
            </p:sp>
            <p:sp>
              <p:nvSpPr>
                <p:cNvPr id="96" name="TextBox 95">
                  <a:extLst>
                    <a:ext uri="{FF2B5EF4-FFF2-40B4-BE49-F238E27FC236}">
                      <a16:creationId xmlns:a16="http://schemas.microsoft.com/office/drawing/2014/main" id="{85DD4A37-A7A5-46DA-B2B5-36AB5B6B23FB}"/>
                    </a:ext>
                  </a:extLst>
                </p:cNvPr>
                <p:cNvSpPr txBox="1"/>
                <p:nvPr/>
              </p:nvSpPr>
              <p:spPr>
                <a:xfrm>
                  <a:off x="22102908" y="24359478"/>
                  <a:ext cx="1947257" cy="954107"/>
                </a:xfrm>
                <a:prstGeom prst="rect">
                  <a:avLst/>
                </a:prstGeom>
                <a:grpFill/>
                <a:ln>
                  <a:noFill/>
                </a:ln>
              </p:spPr>
              <p:txBody>
                <a:bodyPr wrap="square" rtlCol="0" anchor="ctr">
                  <a:spAutoFit/>
                </a:bodyPr>
                <a:lstStyle/>
                <a:p>
                  <a:pPr algn="ctr"/>
                  <a:r>
                    <a:rPr lang="en-US" sz="2800" dirty="0"/>
                    <a:t>Right wheel drive signal</a:t>
                  </a:r>
                </a:p>
              </p:txBody>
            </p:sp>
            <p:sp>
              <p:nvSpPr>
                <p:cNvPr id="98" name="TextBox 97">
                  <a:extLst>
                    <a:ext uri="{FF2B5EF4-FFF2-40B4-BE49-F238E27FC236}">
                      <a16:creationId xmlns:a16="http://schemas.microsoft.com/office/drawing/2014/main" id="{67C4EF70-153B-434F-B5FF-9DB3442A1E0D}"/>
                    </a:ext>
                  </a:extLst>
                </p:cNvPr>
                <p:cNvSpPr txBox="1"/>
                <p:nvPr/>
              </p:nvSpPr>
              <p:spPr>
                <a:xfrm>
                  <a:off x="17707834" y="23564401"/>
                  <a:ext cx="1916225" cy="954107"/>
                </a:xfrm>
                <a:prstGeom prst="rect">
                  <a:avLst/>
                </a:prstGeom>
                <a:grpFill/>
                <a:ln>
                  <a:noFill/>
                </a:ln>
              </p:spPr>
              <p:txBody>
                <a:bodyPr wrap="square" rtlCol="0" anchor="ctr">
                  <a:spAutoFit/>
                </a:bodyPr>
                <a:lstStyle/>
                <a:p>
                  <a:pPr algn="ctr"/>
                  <a:r>
                    <a:rPr lang="en-US" sz="2800" dirty="0"/>
                    <a:t>Measured</a:t>
                  </a:r>
                </a:p>
                <a:p>
                  <a:pPr algn="ctr"/>
                  <a:r>
                    <a:rPr lang="en-US" sz="2800" dirty="0"/>
                    <a:t>velocity</a:t>
                  </a:r>
                </a:p>
              </p:txBody>
            </p:sp>
            <p:sp>
              <p:nvSpPr>
                <p:cNvPr id="99" name="TextBox 98">
                  <a:extLst>
                    <a:ext uri="{FF2B5EF4-FFF2-40B4-BE49-F238E27FC236}">
                      <a16:creationId xmlns:a16="http://schemas.microsoft.com/office/drawing/2014/main" id="{95D203FB-598C-4485-8C59-8F24521DFC66}"/>
                    </a:ext>
                  </a:extLst>
                </p:cNvPr>
                <p:cNvSpPr txBox="1"/>
                <p:nvPr/>
              </p:nvSpPr>
              <p:spPr>
                <a:xfrm>
                  <a:off x="19782570" y="24327993"/>
                  <a:ext cx="1947257" cy="954107"/>
                </a:xfrm>
                <a:prstGeom prst="rect">
                  <a:avLst/>
                </a:prstGeom>
                <a:grpFill/>
                <a:ln>
                  <a:noFill/>
                </a:ln>
              </p:spPr>
              <p:txBody>
                <a:bodyPr wrap="square" rtlCol="0" anchor="ctr">
                  <a:spAutoFit/>
                </a:bodyPr>
                <a:lstStyle/>
                <a:p>
                  <a:pPr algn="ctr"/>
                  <a:r>
                    <a:rPr lang="en-US" sz="2800" dirty="0"/>
                    <a:t>Left wheel drive signal</a:t>
                  </a:r>
                </a:p>
              </p:txBody>
            </p:sp>
          </p:grpSp>
          <p:grpSp>
            <p:nvGrpSpPr>
              <p:cNvPr id="1024" name="Group 1023"/>
              <p:cNvGrpSpPr/>
              <p:nvPr/>
            </p:nvGrpSpPr>
            <p:grpSpPr>
              <a:xfrm rot="18500527">
                <a:off x="18854369" y="25757741"/>
                <a:ext cx="1390075" cy="356141"/>
                <a:chOff x="26588543" y="25452501"/>
                <a:chExt cx="1390075" cy="356141"/>
              </a:xfrm>
            </p:grpSpPr>
            <p:cxnSp>
              <p:nvCxnSpPr>
                <p:cNvPr id="213" name="Straight Arrow Connector 212"/>
                <p:cNvCxnSpPr/>
                <p:nvPr/>
              </p:nvCxnSpPr>
              <p:spPr>
                <a:xfrm flipH="1" flipV="1">
                  <a:off x="26588543" y="25798315"/>
                  <a:ext cx="1390075" cy="10327"/>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p:nvPr/>
              </p:nvCxnSpPr>
              <p:spPr>
                <a:xfrm>
                  <a:off x="26588543" y="25452501"/>
                  <a:ext cx="1390075" cy="4649"/>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2" name="Group 221"/>
              <p:cNvGrpSpPr/>
              <p:nvPr/>
            </p:nvGrpSpPr>
            <p:grpSpPr>
              <a:xfrm rot="3067417" flipH="1">
                <a:off x="23642945" y="25733518"/>
                <a:ext cx="1390075" cy="363761"/>
                <a:chOff x="26588543" y="25444881"/>
                <a:chExt cx="1390076" cy="363761"/>
              </a:xfrm>
            </p:grpSpPr>
            <p:cxnSp>
              <p:nvCxnSpPr>
                <p:cNvPr id="223" name="Straight Arrow Connector 222"/>
                <p:cNvCxnSpPr/>
                <p:nvPr/>
              </p:nvCxnSpPr>
              <p:spPr>
                <a:xfrm flipH="1" flipV="1">
                  <a:off x="26588543" y="25798315"/>
                  <a:ext cx="1390075" cy="10327"/>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Straight Arrow Connector 223"/>
                <p:cNvCxnSpPr/>
                <p:nvPr/>
              </p:nvCxnSpPr>
              <p:spPr>
                <a:xfrm>
                  <a:off x="26588544" y="25444881"/>
                  <a:ext cx="1390075" cy="4649"/>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226" name="Straight Arrow Connector 225"/>
            <p:cNvCxnSpPr/>
            <p:nvPr/>
          </p:nvCxnSpPr>
          <p:spPr>
            <a:xfrm>
              <a:off x="21945600" y="22706051"/>
              <a:ext cx="21696" cy="964550"/>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18" name="TextBox 317"/>
          <p:cNvSpPr txBox="1"/>
          <p:nvPr/>
        </p:nvSpPr>
        <p:spPr>
          <a:xfrm>
            <a:off x="29464718" y="12511929"/>
            <a:ext cx="14426482" cy="3970318"/>
          </a:xfrm>
          <a:prstGeom prst="rect">
            <a:avLst/>
          </a:prstGeom>
          <a:noFill/>
        </p:spPr>
        <p:txBody>
          <a:bodyPr wrap="square" rtlCol="0">
            <a:spAutoFit/>
          </a:bodyPr>
          <a:lstStyle/>
          <a:p>
            <a:pPr marL="514350" indent="-514350">
              <a:buAutoNum type="arabicPeriod"/>
            </a:pPr>
            <a:r>
              <a:rPr lang="en-US" sz="2800" dirty="0"/>
              <a:t>Cart approaches obstacle and forward proximity sensors detect obstacle.</a:t>
            </a:r>
          </a:p>
          <a:p>
            <a:pPr marL="514350" indent="-514350">
              <a:buAutoNum type="arabicPeriod"/>
            </a:pPr>
            <a:r>
              <a:rPr lang="en-US" sz="2800" dirty="0"/>
              <a:t>Cart performs a 90° turn using gyro feedback.</a:t>
            </a:r>
          </a:p>
          <a:p>
            <a:pPr marL="514350" indent="-514350">
              <a:buAutoNum type="arabicPeriod"/>
            </a:pPr>
            <a:r>
              <a:rPr lang="en-US" sz="2800" dirty="0"/>
              <a:t>Cart moves forward until rear right proximity sensor crosses obstacle.</a:t>
            </a:r>
          </a:p>
          <a:p>
            <a:pPr marL="514350" indent="-514350">
              <a:buAutoNum type="arabicPeriod"/>
            </a:pPr>
            <a:r>
              <a:rPr lang="en-US" sz="2800" dirty="0"/>
              <a:t>Cart performs a -90° turn using gyro feedback.</a:t>
            </a:r>
          </a:p>
          <a:p>
            <a:pPr marL="514350" indent="-514350">
              <a:buAutoNum type="arabicPeriod"/>
            </a:pPr>
            <a:r>
              <a:rPr lang="en-US" sz="2800" dirty="0"/>
              <a:t>Cart moves forward until rear right proximity sensor crosses obstacle.</a:t>
            </a:r>
          </a:p>
          <a:p>
            <a:pPr marL="514350" indent="-514350">
              <a:buAutoNum type="arabicPeriod"/>
            </a:pPr>
            <a:r>
              <a:rPr lang="en-US" sz="2800" dirty="0"/>
              <a:t>Cart performs -90° turn using gyro feedback.</a:t>
            </a:r>
          </a:p>
          <a:p>
            <a:pPr marL="514350" indent="-514350">
              <a:buAutoNum type="arabicPeriod"/>
            </a:pPr>
            <a:r>
              <a:rPr lang="en-US" sz="2800" dirty="0"/>
              <a:t>Cart moves forward until rear right proximity sensor detects obstacle.</a:t>
            </a:r>
          </a:p>
          <a:p>
            <a:pPr marL="514350" indent="-514350">
              <a:buAutoNum type="arabicPeriod"/>
            </a:pPr>
            <a:r>
              <a:rPr lang="en-US" sz="2800" dirty="0"/>
              <a:t>Cart performs a 90° turn using gyro feedback.</a:t>
            </a:r>
          </a:p>
          <a:p>
            <a:pPr marL="514350" indent="-514350">
              <a:buAutoNum type="arabicPeriod"/>
            </a:pPr>
            <a:r>
              <a:rPr lang="en-US" sz="2800" dirty="0"/>
              <a:t>Cart moves forward along initial path.</a:t>
            </a:r>
          </a:p>
        </p:txBody>
      </p:sp>
      <p:sp>
        <p:nvSpPr>
          <p:cNvPr id="319" name="TextBox 318"/>
          <p:cNvSpPr txBox="1"/>
          <p:nvPr/>
        </p:nvSpPr>
        <p:spPr>
          <a:xfrm>
            <a:off x="0" y="23538909"/>
            <a:ext cx="14426482" cy="1815882"/>
          </a:xfrm>
          <a:prstGeom prst="rect">
            <a:avLst/>
          </a:prstGeom>
          <a:noFill/>
        </p:spPr>
        <p:txBody>
          <a:bodyPr wrap="square" rtlCol="0">
            <a:spAutoFit/>
          </a:bodyPr>
          <a:lstStyle/>
          <a:p>
            <a:r>
              <a:rPr lang="en-US" sz="2800" dirty="0"/>
              <a:t>The wheel base was modeled on a differential drive robot with one driven caster and two driving wheels. The controllers, power storage, and drive units are all stored on the bottom platform to maximize usable grocery storage volume. This functional prototype has a wooden construction and uses 3D-printed brackets, fixtures, and mounting adapters. </a:t>
            </a:r>
          </a:p>
        </p:txBody>
      </p:sp>
      <p:grpSp>
        <p:nvGrpSpPr>
          <p:cNvPr id="3" name="Group 2">
            <a:extLst>
              <a:ext uri="{FF2B5EF4-FFF2-40B4-BE49-F238E27FC236}">
                <a16:creationId xmlns:a16="http://schemas.microsoft.com/office/drawing/2014/main" id="{BB9059EF-4B4C-473A-BB1B-B46C2969B0DF}"/>
              </a:ext>
            </a:extLst>
          </p:cNvPr>
          <p:cNvGrpSpPr/>
          <p:nvPr/>
        </p:nvGrpSpPr>
        <p:grpSpPr>
          <a:xfrm>
            <a:off x="2896076" y="12459598"/>
            <a:ext cx="10718324" cy="11015164"/>
            <a:chOff x="2896076" y="19298548"/>
            <a:chExt cx="10718324" cy="11015164"/>
          </a:xfrm>
        </p:grpSpPr>
        <p:grpSp>
          <p:nvGrpSpPr>
            <p:cNvPr id="236" name="Group 235"/>
            <p:cNvGrpSpPr/>
            <p:nvPr/>
          </p:nvGrpSpPr>
          <p:grpSpPr>
            <a:xfrm>
              <a:off x="2896076" y="19298548"/>
              <a:ext cx="10718324" cy="11015164"/>
              <a:chOff x="2771384" y="20032837"/>
              <a:chExt cx="10718324" cy="11015164"/>
            </a:xfrm>
          </p:grpSpPr>
          <p:pic>
            <p:nvPicPr>
              <p:cNvPr id="37" name="Picture 3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2771384" y="20032837"/>
                <a:ext cx="8347665" cy="10002994"/>
              </a:xfrm>
              <a:prstGeom prst="rect">
                <a:avLst/>
              </a:prstGeom>
            </p:spPr>
          </p:pic>
          <p:sp>
            <p:nvSpPr>
              <p:cNvPr id="208" name="TextBox 207"/>
              <p:cNvSpPr txBox="1"/>
              <p:nvPr/>
            </p:nvSpPr>
            <p:spPr>
              <a:xfrm>
                <a:off x="4400437" y="29957996"/>
                <a:ext cx="3650125" cy="523220"/>
              </a:xfrm>
              <a:prstGeom prst="rect">
                <a:avLst/>
              </a:prstGeom>
              <a:noFill/>
            </p:spPr>
            <p:txBody>
              <a:bodyPr wrap="square" rtlCol="0">
                <a:spAutoFit/>
              </a:bodyPr>
              <a:lstStyle/>
              <a:p>
                <a:pPr algn="ctr"/>
                <a:r>
                  <a:rPr lang="en-US" sz="2800" dirty="0"/>
                  <a:t>Sealed lead acid battery</a:t>
                </a:r>
              </a:p>
            </p:txBody>
          </p:sp>
          <p:cxnSp>
            <p:nvCxnSpPr>
              <p:cNvPr id="39" name="Straight Arrow Connector 38"/>
              <p:cNvCxnSpPr>
                <a:stCxn id="208" idx="0"/>
              </p:cNvCxnSpPr>
              <p:nvPr/>
            </p:nvCxnSpPr>
            <p:spPr>
              <a:xfrm flipH="1" flipV="1">
                <a:off x="6200897" y="28428222"/>
                <a:ext cx="24603" cy="1529774"/>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0" name="TextBox 229"/>
              <p:cNvSpPr txBox="1"/>
              <p:nvPr/>
            </p:nvSpPr>
            <p:spPr>
              <a:xfrm>
                <a:off x="4246105" y="30524781"/>
                <a:ext cx="4369488" cy="523220"/>
              </a:xfrm>
              <a:prstGeom prst="rect">
                <a:avLst/>
              </a:prstGeom>
              <a:noFill/>
            </p:spPr>
            <p:txBody>
              <a:bodyPr wrap="square" rtlCol="0">
                <a:spAutoFit/>
              </a:bodyPr>
              <a:lstStyle/>
              <a:p>
                <a:pPr algn="ctr"/>
                <a:r>
                  <a:rPr lang="en-US" sz="2800" dirty="0"/>
                  <a:t>Ultrasonic proximity sensors</a:t>
                </a:r>
              </a:p>
            </p:txBody>
          </p:sp>
          <p:cxnSp>
            <p:nvCxnSpPr>
              <p:cNvPr id="231" name="Straight Arrow Connector 230"/>
              <p:cNvCxnSpPr>
                <a:stCxn id="230" idx="3"/>
              </p:cNvCxnSpPr>
              <p:nvPr/>
            </p:nvCxnSpPr>
            <p:spPr>
              <a:xfrm flipV="1">
                <a:off x="8615593" y="25541006"/>
                <a:ext cx="2124411" cy="5245385"/>
              </a:xfrm>
              <a:prstGeom prst="bentConnector2">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9" name="Straight Arrow Connector 230"/>
              <p:cNvCxnSpPr>
                <a:stCxn id="230" idx="1"/>
              </p:cNvCxnSpPr>
              <p:nvPr/>
            </p:nvCxnSpPr>
            <p:spPr>
              <a:xfrm rot="10800000" flipH="1">
                <a:off x="4246104" y="28605745"/>
                <a:ext cx="1564145" cy="2180646"/>
              </a:xfrm>
              <a:prstGeom prst="bentConnector4">
                <a:avLst>
                  <a:gd name="adj1" fmla="val -14615"/>
                  <a:gd name="adj2" fmla="val 55998"/>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4" name="TextBox 253"/>
              <p:cNvSpPr txBox="1"/>
              <p:nvPr/>
            </p:nvSpPr>
            <p:spPr>
              <a:xfrm>
                <a:off x="3457575" y="28700365"/>
                <a:ext cx="2352675" cy="523220"/>
              </a:xfrm>
              <a:prstGeom prst="rect">
                <a:avLst/>
              </a:prstGeom>
              <a:noFill/>
            </p:spPr>
            <p:txBody>
              <a:bodyPr wrap="square" rtlCol="0">
                <a:spAutoFit/>
              </a:bodyPr>
              <a:lstStyle/>
              <a:p>
                <a:pPr algn="ctr"/>
                <a:r>
                  <a:rPr lang="en-US" sz="2800" dirty="0"/>
                  <a:t>DC </a:t>
                </a:r>
                <a:r>
                  <a:rPr lang="en-US" sz="2800" dirty="0" err="1"/>
                  <a:t>gearmotor</a:t>
                </a:r>
                <a:endParaRPr lang="en-US" sz="2800" dirty="0"/>
              </a:p>
            </p:txBody>
          </p:sp>
          <p:cxnSp>
            <p:nvCxnSpPr>
              <p:cNvPr id="267" name="Straight Arrow Connector 266"/>
              <p:cNvCxnSpPr>
                <a:stCxn id="254" idx="0"/>
              </p:cNvCxnSpPr>
              <p:nvPr/>
            </p:nvCxnSpPr>
            <p:spPr>
              <a:xfrm flipH="1" flipV="1">
                <a:off x="4629369" y="27260551"/>
                <a:ext cx="4544" cy="1439814"/>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Straight Arrow Connector 271"/>
              <p:cNvCxnSpPr>
                <a:stCxn id="277" idx="1"/>
              </p:cNvCxnSpPr>
              <p:nvPr/>
            </p:nvCxnSpPr>
            <p:spPr>
              <a:xfrm flipH="1">
                <a:off x="9875948" y="23390767"/>
                <a:ext cx="1704630" cy="84083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7" name="TextBox 276"/>
              <p:cNvSpPr txBox="1"/>
              <p:nvPr/>
            </p:nvSpPr>
            <p:spPr>
              <a:xfrm>
                <a:off x="11580578" y="22913713"/>
                <a:ext cx="1909130" cy="954107"/>
              </a:xfrm>
              <a:prstGeom prst="rect">
                <a:avLst/>
              </a:prstGeom>
              <a:noFill/>
            </p:spPr>
            <p:txBody>
              <a:bodyPr wrap="square" rtlCol="0">
                <a:spAutoFit/>
              </a:bodyPr>
              <a:lstStyle/>
              <a:p>
                <a:pPr algn="ctr"/>
                <a:r>
                  <a:rPr lang="en-US" sz="2800" dirty="0"/>
                  <a:t>Grocery storage </a:t>
                </a:r>
              </a:p>
            </p:txBody>
          </p:sp>
          <p:cxnSp>
            <p:nvCxnSpPr>
              <p:cNvPr id="279" name="Straight Arrow Connector 278"/>
              <p:cNvCxnSpPr>
                <a:stCxn id="277" idx="1"/>
              </p:cNvCxnSpPr>
              <p:nvPr/>
            </p:nvCxnSpPr>
            <p:spPr>
              <a:xfrm flipH="1" flipV="1">
                <a:off x="10045700" y="22263101"/>
                <a:ext cx="1534878" cy="112766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6" name="TextBox 295"/>
              <p:cNvSpPr txBox="1"/>
              <p:nvPr/>
            </p:nvSpPr>
            <p:spPr>
              <a:xfrm>
                <a:off x="8339911" y="25510522"/>
                <a:ext cx="1489889" cy="523220"/>
              </a:xfrm>
              <a:prstGeom prst="rect">
                <a:avLst/>
              </a:prstGeom>
              <a:noFill/>
            </p:spPr>
            <p:txBody>
              <a:bodyPr wrap="square" rtlCol="0">
                <a:spAutoFit/>
              </a:bodyPr>
              <a:lstStyle/>
              <a:p>
                <a:pPr algn="ctr"/>
                <a:r>
                  <a:rPr lang="en-US" sz="2800" dirty="0"/>
                  <a:t>Arduinos</a:t>
                </a:r>
              </a:p>
            </p:txBody>
          </p:sp>
          <p:cxnSp>
            <p:nvCxnSpPr>
              <p:cNvPr id="297" name="Straight Arrow Connector 296"/>
              <p:cNvCxnSpPr/>
              <p:nvPr/>
            </p:nvCxnSpPr>
            <p:spPr>
              <a:xfrm flipH="1">
                <a:off x="7425314" y="25739702"/>
                <a:ext cx="854181" cy="489846"/>
              </a:xfrm>
              <a:prstGeom prst="straightConnector1">
                <a:avLst/>
              </a:prstGeom>
              <a:ln w="762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300" name="Straight Arrow Connector 299"/>
              <p:cNvCxnSpPr>
                <a:stCxn id="296" idx="2"/>
              </p:cNvCxnSpPr>
              <p:nvPr/>
            </p:nvCxnSpPr>
            <p:spPr>
              <a:xfrm flipH="1">
                <a:off x="8615594" y="26033742"/>
                <a:ext cx="469262" cy="40507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4" name="Straight Arrow Connector 303"/>
              <p:cNvCxnSpPr/>
              <p:nvPr/>
            </p:nvCxnSpPr>
            <p:spPr>
              <a:xfrm flipH="1">
                <a:off x="8615592" y="25869672"/>
                <a:ext cx="1214208" cy="167662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9" name="TextBox 308"/>
              <p:cNvSpPr txBox="1"/>
              <p:nvPr/>
            </p:nvSpPr>
            <p:spPr>
              <a:xfrm>
                <a:off x="4871497" y="25164780"/>
                <a:ext cx="1489889" cy="954107"/>
              </a:xfrm>
              <a:prstGeom prst="rect">
                <a:avLst/>
              </a:prstGeom>
              <a:noFill/>
            </p:spPr>
            <p:txBody>
              <a:bodyPr wrap="square" rtlCol="0">
                <a:spAutoFit/>
              </a:bodyPr>
              <a:lstStyle/>
              <a:p>
                <a:pPr algn="ctr"/>
                <a:r>
                  <a:rPr lang="en-US" sz="2800" dirty="0"/>
                  <a:t>Motor driver</a:t>
                </a:r>
              </a:p>
            </p:txBody>
          </p:sp>
          <p:cxnSp>
            <p:nvCxnSpPr>
              <p:cNvPr id="310" name="Straight Arrow Connector 230"/>
              <p:cNvCxnSpPr>
                <a:stCxn id="309" idx="2"/>
              </p:cNvCxnSpPr>
              <p:nvPr/>
            </p:nvCxnSpPr>
            <p:spPr>
              <a:xfrm rot="16200000" flipH="1">
                <a:off x="5755714" y="25979614"/>
                <a:ext cx="895545" cy="1174089"/>
              </a:xfrm>
              <a:prstGeom prst="bentConnector2">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21" name="Straight Arrow Connector 320"/>
            <p:cNvCxnSpPr/>
            <p:nvPr/>
          </p:nvCxnSpPr>
          <p:spPr>
            <a:xfrm flipH="1">
              <a:off x="6791587" y="25704523"/>
              <a:ext cx="278321" cy="14813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25" name="TextBox 324"/>
          <p:cNvSpPr txBox="1"/>
          <p:nvPr/>
        </p:nvSpPr>
        <p:spPr>
          <a:xfrm>
            <a:off x="14678313" y="29656698"/>
            <a:ext cx="14426482" cy="3108543"/>
          </a:xfrm>
          <a:prstGeom prst="rect">
            <a:avLst/>
          </a:prstGeom>
          <a:noFill/>
        </p:spPr>
        <p:txBody>
          <a:bodyPr wrap="square" rtlCol="0">
            <a:spAutoFit/>
          </a:bodyPr>
          <a:lstStyle/>
          <a:p>
            <a:r>
              <a:rPr lang="en-US" sz="2800" dirty="0"/>
              <a:t>At a normal walking speed, each encoder clicks at a 3500 Hz frequency. Further, each proximity sensor requires a minimum 50 </a:t>
            </a:r>
            <a:r>
              <a:rPr lang="en-US" sz="2800" dirty="0" err="1"/>
              <a:t>ms</a:t>
            </a:r>
            <a:r>
              <a:rPr lang="en-US" sz="2800" dirty="0"/>
              <a:t> delay as its operation is limited by the speed of sound. If these tasks were handled serially by a single controller, the PID loop rate would be extremely limited by the high controller transport delay. To improve dynamic system stability and response time with changing </a:t>
            </a:r>
            <a:r>
              <a:rPr lang="en-US" sz="2800" dirty="0" err="1"/>
              <a:t>setpoints</a:t>
            </a:r>
            <a:r>
              <a:rPr lang="en-US" sz="2800" dirty="0"/>
              <a:t>, computational tasks were distributed over 4 Arduino microcontrollers and communicated over I</a:t>
            </a:r>
            <a:r>
              <a:rPr lang="en-US" sz="2800" baseline="30000" dirty="0"/>
              <a:t>2</a:t>
            </a:r>
            <a:r>
              <a:rPr lang="en-US" sz="2800" dirty="0"/>
              <a:t>C protocol. By managing tasks in parallel to minimize transport delay, the system achieved a 50 Hz PID loop rate.</a:t>
            </a:r>
          </a:p>
        </p:txBody>
      </p:sp>
      <p:sp>
        <p:nvSpPr>
          <p:cNvPr id="327" name="TextBox 326"/>
          <p:cNvSpPr txBox="1"/>
          <p:nvPr/>
        </p:nvSpPr>
        <p:spPr>
          <a:xfrm>
            <a:off x="14732358" y="10788275"/>
            <a:ext cx="14426483" cy="1384995"/>
          </a:xfrm>
          <a:prstGeom prst="rect">
            <a:avLst/>
          </a:prstGeom>
          <a:noFill/>
        </p:spPr>
        <p:txBody>
          <a:bodyPr wrap="square" rtlCol="0">
            <a:spAutoFit/>
          </a:bodyPr>
          <a:lstStyle/>
          <a:p>
            <a:r>
              <a:rPr lang="en-US" sz="2800" dirty="0"/>
              <a:t>Closed-loop speed control is achieved with encoder feedback of each motor. However, motor speed differential is insufficient to determine heading of the system in slip conditions. Therefore, a gyro provides closed-loop heading control.</a:t>
            </a:r>
          </a:p>
        </p:txBody>
      </p:sp>
      <p:sp>
        <p:nvSpPr>
          <p:cNvPr id="330" name="TextBox 329"/>
          <p:cNvSpPr txBox="1"/>
          <p:nvPr/>
        </p:nvSpPr>
        <p:spPr>
          <a:xfrm>
            <a:off x="29509689" y="17755987"/>
            <a:ext cx="14426482" cy="8710077"/>
          </a:xfrm>
          <a:prstGeom prst="rect">
            <a:avLst/>
          </a:prstGeom>
          <a:noFill/>
        </p:spPr>
        <p:txBody>
          <a:bodyPr wrap="square" rtlCol="0">
            <a:spAutoFit/>
          </a:bodyPr>
          <a:lstStyle/>
          <a:p>
            <a:r>
              <a:rPr lang="en-US" sz="2800" dirty="0"/>
              <a:t>The functional prototype demonstrates the basic features required of a fully-functional autonomous shopping cart. The primary project goals have been achieved as the system is capable of performing obstacle avoidance, carrying groceries, and carries sufficient onboard processing power to enable further testing of further features.</a:t>
            </a:r>
          </a:p>
          <a:p>
            <a:endParaRPr lang="en-US" sz="2800" dirty="0"/>
          </a:p>
          <a:p>
            <a:r>
              <a:rPr lang="en-US" sz="2800" dirty="0"/>
              <a:t>Improvements to make to the existing system: </a:t>
            </a:r>
          </a:p>
          <a:p>
            <a:pPr marL="457200" indent="-457200">
              <a:buFont typeface="Arial" panose="020B0604020202020204" pitchFamily="34" charset="0"/>
              <a:buChar char="•"/>
            </a:pPr>
            <a:r>
              <a:rPr lang="en-US" sz="2800" dirty="0"/>
              <a:t>Add a bearing block between the motor and wheel hub. This additional support will reduce the bending moment and shear load that the motors currently react and increase the maximum load-bearing capacity. </a:t>
            </a:r>
          </a:p>
          <a:p>
            <a:pPr marL="457200" indent="-457200">
              <a:buFont typeface="Arial" panose="020B0604020202020204" pitchFamily="34" charset="0"/>
              <a:buChar char="•"/>
            </a:pPr>
            <a:r>
              <a:rPr lang="en-US" sz="2800" dirty="0"/>
              <a:t>Mount ultrasonic sensors on a continuous servomotor or use LiDAR to provide 360° proximity detection. In the existing system, there are several “blind-zones” that are not monitored for potential obstacles.</a:t>
            </a:r>
          </a:p>
          <a:p>
            <a:pPr marL="457200" indent="-457200">
              <a:buFont typeface="Arial" panose="020B0604020202020204" pitchFamily="34" charset="0"/>
              <a:buChar char="•"/>
            </a:pPr>
            <a:r>
              <a:rPr lang="en-US" sz="2800" dirty="0"/>
              <a:t>Develop and implement more functional avoidance algorithms to allow smoother path-planning around obstacles rather than the combination of 90° turns and straight-line motion.</a:t>
            </a:r>
          </a:p>
          <a:p>
            <a:endParaRPr lang="en-US" sz="2800" dirty="0"/>
          </a:p>
          <a:p>
            <a:r>
              <a:rPr lang="en-US" sz="2800" dirty="0"/>
              <a:t>New features to incorporate:</a:t>
            </a:r>
          </a:p>
          <a:p>
            <a:pPr marL="457200" indent="-457200">
              <a:buFont typeface="Arial" panose="020B0604020202020204" pitchFamily="34" charset="0"/>
              <a:buChar char="•"/>
            </a:pPr>
            <a:r>
              <a:rPr lang="en-US" sz="2800" dirty="0"/>
              <a:t>Investigate indoor localization sensing capabilities. Several off-the-shelf options exist including </a:t>
            </a:r>
            <a:r>
              <a:rPr lang="en-US" sz="2800" dirty="0" err="1"/>
              <a:t>PixyCam</a:t>
            </a:r>
            <a:r>
              <a:rPr lang="en-US" sz="2800" dirty="0"/>
              <a:t>, Bluetooth transmitters/receivers, and Wi-Fi.</a:t>
            </a:r>
          </a:p>
          <a:p>
            <a:pPr marL="457200" indent="-457200">
              <a:buFont typeface="Arial" panose="020B0604020202020204" pitchFamily="34" charset="0"/>
              <a:buChar char="•"/>
            </a:pPr>
            <a:r>
              <a:rPr lang="en-US" sz="2800" dirty="0"/>
              <a:t>RFID sensors and onboard payment terminals to enable monitoring of items in the cart and simplify the payment process.</a:t>
            </a:r>
          </a:p>
        </p:txBody>
      </p:sp>
      <p:sp>
        <p:nvSpPr>
          <p:cNvPr id="332" name="Rectangle 331">
            <a:extLst>
              <a:ext uri="{FF2B5EF4-FFF2-40B4-BE49-F238E27FC236}">
                <a16:creationId xmlns:a16="http://schemas.microsoft.com/office/drawing/2014/main" id="{18E78C3C-2AE2-48E0-A11A-8B56F6E735A5}"/>
              </a:ext>
            </a:extLst>
          </p:cNvPr>
          <p:cNvSpPr/>
          <p:nvPr/>
        </p:nvSpPr>
        <p:spPr>
          <a:xfrm>
            <a:off x="29464718" y="30831623"/>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References</a:t>
            </a:r>
          </a:p>
        </p:txBody>
      </p:sp>
      <p:sp>
        <p:nvSpPr>
          <p:cNvPr id="333" name="TextBox 332"/>
          <p:cNvSpPr txBox="1"/>
          <p:nvPr/>
        </p:nvSpPr>
        <p:spPr>
          <a:xfrm>
            <a:off x="29464718" y="31811893"/>
            <a:ext cx="14426482" cy="954107"/>
          </a:xfrm>
          <a:prstGeom prst="rect">
            <a:avLst/>
          </a:prstGeom>
          <a:noFill/>
        </p:spPr>
        <p:txBody>
          <a:bodyPr wrap="square" rtlCol="0">
            <a:spAutoFit/>
          </a:bodyPr>
          <a:lstStyle/>
          <a:p>
            <a:r>
              <a:rPr lang="en-US" sz="2800" dirty="0" err="1"/>
              <a:t>Zafari</a:t>
            </a:r>
            <a:r>
              <a:rPr lang="en-US" sz="2800" dirty="0"/>
              <a:t>, F., </a:t>
            </a:r>
            <a:r>
              <a:rPr lang="en-US" sz="2800" dirty="0" err="1"/>
              <a:t>Gkelias</a:t>
            </a:r>
            <a:r>
              <a:rPr lang="en-US" sz="2800" dirty="0"/>
              <a:t>, A., &amp; Leung, K. K. (2018). </a:t>
            </a:r>
            <a:r>
              <a:rPr lang="en-US" sz="2800" i="1" dirty="0"/>
              <a:t>A Survey of Indoor Localization Systems Technologies </a:t>
            </a:r>
          </a:p>
          <a:p>
            <a:r>
              <a:rPr lang="en-US" sz="2800" i="1" dirty="0"/>
              <a:t>	</a:t>
            </a:r>
            <a:r>
              <a:rPr lang="en-US" sz="2800" dirty="0"/>
              <a:t>(Rep. No. 1709.01015). https://arxiv.org/pdf/1709.01015.pdf</a:t>
            </a:r>
          </a:p>
        </p:txBody>
      </p:sp>
      <p:sp>
        <p:nvSpPr>
          <p:cNvPr id="248" name="TextBox 247"/>
          <p:cNvSpPr txBox="1"/>
          <p:nvPr/>
        </p:nvSpPr>
        <p:spPr>
          <a:xfrm>
            <a:off x="14732358" y="12464852"/>
            <a:ext cx="14372437" cy="5632311"/>
          </a:xfrm>
          <a:prstGeom prst="rect">
            <a:avLst/>
          </a:prstGeom>
          <a:noFill/>
          <a:ln>
            <a:solidFill>
              <a:schemeClr val="tx1"/>
            </a:solidFill>
          </a:ln>
        </p:spPr>
        <p:txBody>
          <a:bodyPr wrap="square" rtlCol="0">
            <a:spAutoFit/>
          </a:bodyP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sz="7200" dirty="0"/>
              <a:t>[TO DO: PID TUNING IMAGES]</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339" name="TextBox 338"/>
          <p:cNvSpPr txBox="1"/>
          <p:nvPr/>
        </p:nvSpPr>
        <p:spPr>
          <a:xfrm>
            <a:off x="14727821" y="18541901"/>
            <a:ext cx="14480528" cy="1384995"/>
          </a:xfrm>
          <a:prstGeom prst="rect">
            <a:avLst/>
          </a:prstGeom>
          <a:noFill/>
        </p:spPr>
        <p:txBody>
          <a:bodyPr wrap="square" rtlCol="0">
            <a:spAutoFit/>
          </a:bodyPr>
          <a:lstStyle/>
          <a:p>
            <a:r>
              <a:rPr lang="en-US" sz="2800" dirty="0"/>
              <a:t>To tune the motor PID controllers, the Ziegler-Nichols tuning method was applied. This method is  procedure to experimentally estimate optimal PID parameters (K</a:t>
            </a:r>
            <a:r>
              <a:rPr lang="en-US" sz="2800" baseline="-25000" dirty="0"/>
              <a:t>P</a:t>
            </a:r>
            <a:r>
              <a:rPr lang="en-US" sz="2800" dirty="0"/>
              <a:t>, K</a:t>
            </a:r>
            <a:r>
              <a:rPr lang="en-US" sz="2800" baseline="-25000" dirty="0"/>
              <a:t>I</a:t>
            </a:r>
            <a:r>
              <a:rPr lang="en-US" sz="2800" dirty="0"/>
              <a:t>, and K</a:t>
            </a:r>
            <a:r>
              <a:rPr lang="en-US" sz="2800" baseline="-25000" dirty="0"/>
              <a:t>D</a:t>
            </a:r>
            <a:r>
              <a:rPr lang="en-US" sz="2800" dirty="0"/>
              <a:t>) to maximize response time, eliminate steady-state error, and maintain system stability.</a:t>
            </a:r>
          </a:p>
        </p:txBody>
      </p:sp>
      <p:sp>
        <p:nvSpPr>
          <p:cNvPr id="340" name="TextBox 339"/>
          <p:cNvSpPr txBox="1"/>
          <p:nvPr/>
        </p:nvSpPr>
        <p:spPr>
          <a:xfrm>
            <a:off x="0" y="6910151"/>
            <a:ext cx="14480528" cy="4401205"/>
          </a:xfrm>
          <a:prstGeom prst="rect">
            <a:avLst/>
          </a:prstGeom>
          <a:noFill/>
        </p:spPr>
        <p:txBody>
          <a:bodyPr wrap="square" rtlCol="0">
            <a:spAutoFit/>
          </a:bodyPr>
          <a:lstStyle/>
          <a:p>
            <a:r>
              <a:rPr lang="en-US" sz="2800" dirty="0"/>
              <a:t>This project’s goal was to build a functional prototype of a motorized cart with storage volume and the capacity to avoid and navigate around obstacles. This system will serve as a platform to develop, prototype, and test features towards a fully-fleshed autonomous shopping cart.</a:t>
            </a:r>
          </a:p>
          <a:p>
            <a:endParaRPr lang="en-US" sz="2800" dirty="0"/>
          </a:p>
          <a:p>
            <a:r>
              <a:rPr lang="en-US" sz="2800" dirty="0"/>
              <a:t>Fully implemented, an autonomous shopping cart will consist of the following features:</a:t>
            </a:r>
          </a:p>
          <a:p>
            <a:pPr marL="457200" indent="-457200">
              <a:buFont typeface="Arial" panose="020B0604020202020204" pitchFamily="34" charset="0"/>
              <a:buChar char="•"/>
            </a:pPr>
            <a:r>
              <a:rPr lang="en-US" sz="2800" dirty="0"/>
              <a:t>Offers storage volume comparable to standard shopping carts</a:t>
            </a:r>
          </a:p>
          <a:p>
            <a:pPr marL="457200" indent="-457200">
              <a:buFont typeface="Arial" panose="020B0604020202020204" pitchFamily="34" charset="0"/>
              <a:buChar char="•"/>
            </a:pPr>
            <a:r>
              <a:rPr lang="en-US" sz="2800" dirty="0"/>
              <a:t>Motion plans around obstacles</a:t>
            </a:r>
          </a:p>
          <a:p>
            <a:pPr marL="457200" indent="-457200">
              <a:buFont typeface="Arial" panose="020B0604020202020204" pitchFamily="34" charset="0"/>
              <a:buChar char="•"/>
            </a:pPr>
            <a:r>
              <a:rPr lang="en-US" sz="2800" dirty="0"/>
              <a:t>Follows shopper around store</a:t>
            </a:r>
          </a:p>
          <a:p>
            <a:pPr marL="457200" indent="-457200">
              <a:buFont typeface="Arial" panose="020B0604020202020204" pitchFamily="34" charset="0"/>
              <a:buChar char="•"/>
            </a:pPr>
            <a:r>
              <a:rPr lang="en-US" sz="2800" dirty="0"/>
              <a:t>Automatically scans items placed into the cart</a:t>
            </a:r>
          </a:p>
          <a:p>
            <a:pPr marL="457200" indent="-457200">
              <a:buFont typeface="Arial" panose="020B0604020202020204" pitchFamily="34" charset="0"/>
              <a:buChar char="•"/>
            </a:pPr>
            <a:r>
              <a:rPr lang="en-US" sz="2800" dirty="0"/>
              <a:t>Provides a payment terminal for shopping</a:t>
            </a:r>
          </a:p>
        </p:txBody>
      </p:sp>
      <p:sp>
        <p:nvSpPr>
          <p:cNvPr id="341" name="TextBox 340"/>
          <p:cNvSpPr txBox="1"/>
          <p:nvPr/>
        </p:nvSpPr>
        <p:spPr>
          <a:xfrm>
            <a:off x="-54046" y="3955143"/>
            <a:ext cx="14480528" cy="1815882"/>
          </a:xfrm>
          <a:prstGeom prst="rect">
            <a:avLst/>
          </a:prstGeom>
          <a:noFill/>
        </p:spPr>
        <p:txBody>
          <a:bodyPr wrap="square" rtlCol="0">
            <a:spAutoFit/>
          </a:bodyPr>
          <a:lstStyle/>
          <a:p>
            <a:r>
              <a:rPr lang="en-US" sz="2800" dirty="0"/>
              <a:t>Since the invention of the first shopping cart in 1937, there have only been modest updates to the device design driven by  innovation in materials and manufacturing processes. With modern advances in sensing and mechatronics, the shopping cart is prime for a redesign that leverages these technologies.</a:t>
            </a:r>
          </a:p>
        </p:txBody>
      </p:sp>
      <p:grpSp>
        <p:nvGrpSpPr>
          <p:cNvPr id="27" name="Group 26">
            <a:extLst>
              <a:ext uri="{FF2B5EF4-FFF2-40B4-BE49-F238E27FC236}">
                <a16:creationId xmlns:a16="http://schemas.microsoft.com/office/drawing/2014/main" id="{CBACB55E-2023-4FC7-AAE8-197D479B6AED}"/>
              </a:ext>
            </a:extLst>
          </p:cNvPr>
          <p:cNvGrpSpPr/>
          <p:nvPr/>
        </p:nvGrpSpPr>
        <p:grpSpPr>
          <a:xfrm>
            <a:off x="1497664" y="25424396"/>
            <a:ext cx="11436488" cy="5838600"/>
            <a:chOff x="1686880" y="25918178"/>
            <a:chExt cx="10456685" cy="5326579"/>
          </a:xfrm>
        </p:grpSpPr>
        <p:pic>
          <p:nvPicPr>
            <p:cNvPr id="11" name="Picture 10">
              <a:extLst>
                <a:ext uri="{FF2B5EF4-FFF2-40B4-BE49-F238E27FC236}">
                  <a16:creationId xmlns:a16="http://schemas.microsoft.com/office/drawing/2014/main" id="{3F5CCD18-76CA-43FC-8E1A-93BF5F5016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6880" y="25918178"/>
              <a:ext cx="10456685" cy="5326579"/>
            </a:xfrm>
            <a:prstGeom prst="rect">
              <a:avLst/>
            </a:prstGeom>
          </p:spPr>
        </p:pic>
        <p:cxnSp>
          <p:nvCxnSpPr>
            <p:cNvPr id="16" name="Straight Connector 15">
              <a:extLst>
                <a:ext uri="{FF2B5EF4-FFF2-40B4-BE49-F238E27FC236}">
                  <a16:creationId xmlns:a16="http://schemas.microsoft.com/office/drawing/2014/main" id="{D78AD236-8CE0-4B11-8B5D-8838FA388A00}"/>
                </a:ext>
              </a:extLst>
            </p:cNvPr>
            <p:cNvCxnSpPr>
              <a:cxnSpLocks/>
            </p:cNvCxnSpPr>
            <p:nvPr/>
          </p:nvCxnSpPr>
          <p:spPr>
            <a:xfrm>
              <a:off x="6242539" y="29227482"/>
              <a:ext cx="0" cy="1425279"/>
            </a:xfrm>
            <a:prstGeom prst="line">
              <a:avLst/>
            </a:prstGeom>
            <a:ln w="57150">
              <a:solidFill>
                <a:schemeClr val="accent4"/>
              </a:solidFill>
              <a:prstDash val="dash"/>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DAE72576-00A5-4F76-BED1-C233C924DF0C}"/>
                </a:ext>
              </a:extLst>
            </p:cNvPr>
            <p:cNvCxnSpPr>
              <a:cxnSpLocks/>
            </p:cNvCxnSpPr>
            <p:nvPr/>
          </p:nvCxnSpPr>
          <p:spPr>
            <a:xfrm flipH="1" flipV="1">
              <a:off x="3050468" y="29186760"/>
              <a:ext cx="3220761" cy="40722"/>
            </a:xfrm>
            <a:prstGeom prst="line">
              <a:avLst/>
            </a:prstGeom>
            <a:ln w="57150">
              <a:solidFill>
                <a:schemeClr val="accent4"/>
              </a:solidFill>
              <a:prstDash val="dash"/>
            </a:ln>
          </p:spPr>
          <p:style>
            <a:lnRef idx="1">
              <a:schemeClr val="accent1"/>
            </a:lnRef>
            <a:fillRef idx="0">
              <a:schemeClr val="accent1"/>
            </a:fillRef>
            <a:effectRef idx="0">
              <a:schemeClr val="accent1"/>
            </a:effectRef>
            <a:fontRef idx="minor">
              <a:schemeClr val="tx1"/>
            </a:fontRef>
          </p:style>
        </p:cxnSp>
      </p:grpSp>
      <p:sp>
        <p:nvSpPr>
          <p:cNvPr id="157" name="TextBox 156">
            <a:extLst>
              <a:ext uri="{FF2B5EF4-FFF2-40B4-BE49-F238E27FC236}">
                <a16:creationId xmlns:a16="http://schemas.microsoft.com/office/drawing/2014/main" id="{B31F5813-2B72-4244-B83B-BEB9F1DF4625}"/>
              </a:ext>
            </a:extLst>
          </p:cNvPr>
          <p:cNvSpPr txBox="1"/>
          <p:nvPr/>
        </p:nvSpPr>
        <p:spPr>
          <a:xfrm>
            <a:off x="0" y="31265833"/>
            <a:ext cx="14426482" cy="1384995"/>
          </a:xfrm>
          <a:prstGeom prst="rect">
            <a:avLst/>
          </a:prstGeom>
          <a:noFill/>
        </p:spPr>
        <p:txBody>
          <a:bodyPr wrap="square" rtlCol="0">
            <a:spAutoFit/>
          </a:bodyPr>
          <a:lstStyle/>
          <a:p>
            <a:r>
              <a:rPr lang="en-US" sz="2800" dirty="0"/>
              <a:t>Based on torque-speed analysis, the DC gearmotor was appropriately sized to handle torque loads based on a 25 </a:t>
            </a:r>
            <a:r>
              <a:rPr lang="en-US" sz="2800" dirty="0" err="1"/>
              <a:t>lb</a:t>
            </a:r>
            <a:r>
              <a:rPr lang="en-US" sz="2800" dirty="0"/>
              <a:t> cart load, human walking speed (5 ft/s), 1 ft/s</a:t>
            </a:r>
            <a:r>
              <a:rPr lang="en-US" sz="2800" baseline="30000" dirty="0"/>
              <a:t>2</a:t>
            </a:r>
            <a:r>
              <a:rPr lang="en-US" sz="2800" dirty="0"/>
              <a:t> acceleration, a 0.25° incline, and 70% efficiency.	</a:t>
            </a:r>
          </a:p>
        </p:txBody>
      </p:sp>
    </p:spTree>
    <p:extLst>
      <p:ext uri="{BB962C8B-B14F-4D97-AF65-F5344CB8AC3E}">
        <p14:creationId xmlns:p14="http://schemas.microsoft.com/office/powerpoint/2010/main" val="4236262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1554</TotalTime>
  <Words>962</Words>
  <Application>Microsoft Office PowerPoint</Application>
  <PresentationFormat>Custom</PresentationFormat>
  <Paragraphs>117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Siddharth Kurwa</dc:creator>
  <cp:lastModifiedBy>Siddharth Kurwa</cp:lastModifiedBy>
  <cp:revision>67</cp:revision>
  <dcterms:created xsi:type="dcterms:W3CDTF">2018-11-11T02:04:43Z</dcterms:created>
  <dcterms:modified xsi:type="dcterms:W3CDTF">2018-11-12T05:04:42Z</dcterms:modified>
</cp:coreProperties>
</file>

<file path=docProps/thumbnail.jpeg>
</file>